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1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99173AF3-5D6C-4A15-978D-6A2B126842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FDD26F-6A47-41BC-9C23-52AEFF417FD9}" type="slidenum">
              <a:rPr lang="en-US"/>
              <a:pPr/>
              <a:t>1</a:t>
            </a:fld>
            <a:endParaRPr lang="en-US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62F90E-B980-462A-B413-B1B49BA9694E}" type="slidenum">
              <a:rPr lang="en-US"/>
              <a:pPr/>
              <a:t>10</a:t>
            </a:fld>
            <a:endParaRPr lang="en-US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688793-07F1-43DB-B97A-43EA7EDB8CA4}" type="slidenum">
              <a:rPr lang="en-US"/>
              <a:pPr/>
              <a:t>11</a:t>
            </a:fld>
            <a:endParaRPr lang="en-US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1AD8D7-8A64-4BE5-8BB7-47A8914069E4}" type="slidenum">
              <a:rPr lang="en-US"/>
              <a:pPr/>
              <a:t>12</a:t>
            </a:fld>
            <a:endParaRPr lang="en-US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1DE14F-C22F-4C86-8182-457F1350A581}" type="slidenum">
              <a:rPr lang="en-US"/>
              <a:pPr/>
              <a:t>2</a:t>
            </a:fld>
            <a:endParaRPr lang="en-US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8B8873-6091-42FD-8749-68B9067B7F84}" type="slidenum">
              <a:rPr lang="en-US"/>
              <a:pPr/>
              <a:t>3</a:t>
            </a:fld>
            <a:endParaRPr lang="en-US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44F4CB-B33D-46C3-B102-3CAC19A7AEE8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4EA8DA-3B2E-4995-9F3A-4C3E77E860BA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50B4A7-415A-4A9A-977D-7017E2359111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B1216C-4C05-4220-8190-A5796584305F}" type="slidenum">
              <a:rPr lang="en-US"/>
              <a:pPr/>
              <a:t>7</a:t>
            </a:fld>
            <a:endParaRPr lang="en-US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05988B-CDA6-4E92-8021-92B1C928B71F}" type="slidenum">
              <a:rPr lang="en-US"/>
              <a:pPr/>
              <a:t>8</a:t>
            </a:fld>
            <a:endParaRPr lang="en-US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389966-B21A-4B3F-9B4C-C319E569B0A0}" type="slidenum">
              <a:rPr lang="en-US"/>
              <a:pPr/>
              <a:t>9</a:t>
            </a:fld>
            <a:endParaRPr lang="en-US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6581957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0081" y="6672673"/>
            <a:ext cx="2479834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600801" y="6662594"/>
            <a:ext cx="7479824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4005" y="6689617"/>
            <a:ext cx="2268141" cy="755968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99001" y="260740"/>
            <a:ext cx="6468401" cy="40248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820547" y="251989"/>
            <a:ext cx="924057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86E15-9728-4567-A6D6-332D5FC91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6BEF-0046-423B-B6AE-1E267A229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24448" y="6887706"/>
            <a:ext cx="2436151" cy="40248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4033" y="6887492"/>
            <a:ext cx="6144378" cy="40248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720767" y="0"/>
            <a:ext cx="352822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771170" y="671971"/>
            <a:ext cx="252016" cy="6887704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771170" y="0"/>
            <a:ext cx="252016" cy="5879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603191" y="159228"/>
            <a:ext cx="587975" cy="269518"/>
          </a:xfrm>
        </p:spPr>
        <p:txBody>
          <a:bodyPr/>
          <a:lstStyle/>
          <a:p>
            <a:fld id="{A316140C-060E-40ED-B512-7F4D07B8E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44433CA-7D37-4A48-B16C-EB00D5443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68020D-351D-4294-9D58-586E6D957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 anchor="t"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679928"/>
            <a:ext cx="10080625" cy="125994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763924"/>
            <a:ext cx="1428089" cy="109195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512094" y="1763924"/>
            <a:ext cx="8568531" cy="109195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931917"/>
            <a:ext cx="1428089" cy="773468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fld id="{F549A196-E01D-4288-972D-5218B712D4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26F0C5-A7AC-45C4-B43C-DC2170153F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8DEB25-6EA2-4D77-8EA5-17DD75A7B2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612612-D0D3-4CF5-A4F6-14A1B3A3B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887704"/>
            <a:ext cx="588036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57399C-164F-4607-B013-11412764F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 anchor="ctr"/>
          <a:lstStyle>
            <a:lvl1pPr algn="l">
              <a:buNone/>
              <a:defRPr sz="49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46970E-1C54-49CE-88A3-4EC2CFE54F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0081" y="5039783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0081" y="5140579"/>
            <a:ext cx="1612900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703626" y="5130500"/>
            <a:ext cx="8376999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 anchor="ctr"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96099" y="0"/>
            <a:ext cx="110887" cy="756975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888427" y="6887704"/>
            <a:ext cx="2940182" cy="402483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144778"/>
            <a:ext cx="1596099" cy="731472"/>
          </a:xfrm>
        </p:spPr>
        <p:txBody>
          <a:bodyPr rtlCol="0"/>
          <a:lstStyle>
            <a:lvl1pPr>
              <a:defRPr sz="3100"/>
            </a:lvl1pPr>
          </a:lstStyle>
          <a:p>
            <a:fld id="{C2ABA96B-035D-4D88-8BFA-16EA7206E3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64109" y="6887490"/>
            <a:ext cx="5040313" cy="402483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72042" y="251989"/>
            <a:ext cx="8988557" cy="1091953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75402" y="1763924"/>
            <a:ext cx="8988557" cy="498938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20417" y="6887704"/>
            <a:ext cx="2940182" cy="402483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2042" y="6887490"/>
            <a:ext cx="5976368" cy="402483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360741"/>
            <a:ext cx="10080625" cy="35278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411139"/>
            <a:ext cx="588036" cy="25198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51040" y="1411139"/>
            <a:ext cx="9429585" cy="25198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02389"/>
            <a:ext cx="588036" cy="269490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fld id="{C5B63CA7-CF7C-4BF7-9074-DB9F4B134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2780" indent="-352780" algn="l" rtl="0" eaLnBrk="1" latinLnBrk="0" hangingPunct="1">
        <a:spcBef>
          <a:spcPts val="772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302383" algn="l" rtl="0" eaLnBrk="1" latinLnBrk="0" hangingPunct="1">
        <a:spcBef>
          <a:spcPts val="606"/>
        </a:spcBef>
        <a:buClr>
          <a:schemeClr val="accent1"/>
        </a:buClr>
        <a:buSzPct val="70000"/>
        <a:buFont typeface="Wingdings 2"/>
        <a:buChar char="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51986" algn="l" rtl="0" eaLnBrk="1" latinLnBrk="0" hangingPunct="1">
        <a:spcBef>
          <a:spcPts val="551"/>
        </a:spcBef>
        <a:buClr>
          <a:schemeClr val="accent2"/>
        </a:buClr>
        <a:buSzPct val="75000"/>
        <a:buFont typeface="Wingdings"/>
        <a:buChar char="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indent="-251986" algn="l" rtl="0" eaLnBrk="1" latinLnBrk="0" hangingPunct="1">
        <a:spcBef>
          <a:spcPts val="441"/>
        </a:spcBef>
        <a:buClr>
          <a:schemeClr val="accent3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indent="-251986" algn="l" rtl="0" eaLnBrk="1" latinLnBrk="0" hangingPunct="1">
        <a:spcBef>
          <a:spcPts val="441"/>
        </a:spcBef>
        <a:buClr>
          <a:schemeClr val="accent4"/>
        </a:buClr>
        <a:buSzPct val="6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Governance Overview</a:t>
            </a:r>
            <a:endParaRPr lang="en-US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tIns="28224">
            <a:normAutofit/>
          </a:bodyPr>
          <a:lstStyle/>
          <a:p>
            <a:pPr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/>
          </a:p>
          <a:p>
            <a:pPr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/>
          </a:p>
          <a:p>
            <a:pPr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Joe Garrett</a:t>
            </a:r>
          </a:p>
          <a:p>
            <a:pPr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err="1" smtClean="0"/>
              <a:t>Inteneo</a:t>
            </a:r>
            <a:r>
              <a:rPr lang="en-US" dirty="0" smtClean="0"/>
              <a:t> Systems</a:t>
            </a:r>
          </a:p>
          <a:p>
            <a:pPr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pPr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pPr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/>
              <a:t>DAMA-MN</a:t>
            </a:r>
          </a:p>
          <a:p>
            <a:pPr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/>
              <a:t>April 21, 2010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DG Education with a Little Nudge of Enforcement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96912" y="2179637"/>
            <a:ext cx="9070975" cy="3900488"/>
          </a:xfrm>
          <a:prstGeom prst="rect">
            <a:avLst/>
          </a:prstGeom>
          <a:noFill/>
          <a:ln/>
        </p:spPr>
        <p:txBody>
          <a:bodyPr lIns="0" tIns="15876" rIns="0" bIns="0" anchor="ctr">
            <a:normAutofit fontScale="85000" lnSpcReduction="20000"/>
          </a:bodyPr>
          <a:lstStyle/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100" b="1" dirty="0">
                <a:solidFill>
                  <a:srgbClr val="FF0000"/>
                </a:solidFill>
              </a:rPr>
              <a:t>Problem:</a:t>
            </a:r>
            <a:r>
              <a:rPr lang="en-US" sz="2100" b="1" dirty="0"/>
              <a:t>  </a:t>
            </a:r>
            <a:r>
              <a:rPr lang="en-US" sz="2100" dirty="0"/>
              <a:t>Can't link Mfg and Maintenance systems to get a full picture of Mfg Cost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dirty="0"/>
              <a:t>Manufacturing System</a:t>
            </a:r>
            <a:r>
              <a:rPr lang="en-US" sz="1800" dirty="0"/>
              <a:t>	</a:t>
            </a:r>
            <a:r>
              <a:rPr lang="en-US" sz="1600" dirty="0"/>
              <a:t>	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b="1" u="sng" dirty="0"/>
              <a:t>Factory Nm	</a:t>
            </a:r>
            <a:r>
              <a:rPr lang="en-US" sz="1600" b="1" u="sng" dirty="0" smtClean="0"/>
              <a:t>		Line </a:t>
            </a:r>
            <a:r>
              <a:rPr lang="en-US" sz="1600" b="1" u="sng" dirty="0"/>
              <a:t>Nm			</a:t>
            </a:r>
            <a:r>
              <a:rPr lang="en-US" sz="1600" b="1" u="sng" dirty="0" smtClean="0"/>
              <a:t>	Loc </a:t>
            </a:r>
            <a:r>
              <a:rPr lang="en-US" sz="1600" b="1" u="sng" dirty="0"/>
              <a:t>Nm (Area</a:t>
            </a:r>
            <a:r>
              <a:rPr lang="en-US" sz="1600" b="1" u="sng" dirty="0" smtClean="0"/>
              <a:t>)________</a:t>
            </a:r>
            <a:r>
              <a:rPr lang="en-US" sz="1600" dirty="0"/>
              <a:t>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/>
              <a:t>Chicago		</a:t>
            </a:r>
            <a:r>
              <a:rPr lang="en-US" sz="1600" dirty="0" smtClean="0"/>
              <a:t> </a:t>
            </a:r>
            <a:r>
              <a:rPr lang="en-US" sz="1600" dirty="0" smtClean="0"/>
              <a:t>    	 </a:t>
            </a:r>
            <a:r>
              <a:rPr lang="en-US" sz="1600" dirty="0" smtClean="0">
                <a:solidFill>
                  <a:srgbClr val="FF0000"/>
                </a:solidFill>
              </a:rPr>
              <a:t>CHI </a:t>
            </a:r>
            <a:r>
              <a:rPr lang="en-US" sz="1600" dirty="0">
                <a:solidFill>
                  <a:srgbClr val="FF0000"/>
                </a:solidFill>
              </a:rPr>
              <a:t>B1 – MFG Line 1</a:t>
            </a: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smtClean="0"/>
              <a:t>	CHI </a:t>
            </a:r>
            <a:r>
              <a:rPr lang="en-US" sz="1600" dirty="0"/>
              <a:t>Building 1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/>
              <a:t>Chicago		</a:t>
            </a:r>
            <a:r>
              <a:rPr lang="en-US" sz="1600" dirty="0" smtClean="0"/>
              <a:t>    	 </a:t>
            </a:r>
            <a:r>
              <a:rPr lang="en-US" sz="1600" dirty="0" smtClean="0">
                <a:solidFill>
                  <a:srgbClr val="0000FF"/>
                </a:solidFill>
              </a:rPr>
              <a:t>CHI </a:t>
            </a:r>
            <a:r>
              <a:rPr lang="en-US" sz="1600" dirty="0">
                <a:solidFill>
                  <a:srgbClr val="0000FF"/>
                </a:solidFill>
              </a:rPr>
              <a:t>B1 – MFG Line 2</a:t>
            </a:r>
            <a:r>
              <a:rPr lang="en-US" sz="1600" dirty="0"/>
              <a:t>	</a:t>
            </a:r>
            <a:r>
              <a:rPr lang="en-US" sz="1600" dirty="0" smtClean="0"/>
              <a:t>		CHI </a:t>
            </a:r>
            <a:r>
              <a:rPr lang="en-US" sz="1600" dirty="0"/>
              <a:t>Building 1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/>
              <a:t>		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dirty="0"/>
              <a:t>Equipment Maintenance System</a:t>
            </a:r>
            <a:r>
              <a:rPr lang="en-US" sz="1800" dirty="0"/>
              <a:t>	</a:t>
            </a:r>
            <a:r>
              <a:rPr lang="en-US" sz="1600" dirty="0"/>
              <a:t>	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b="1" u="sng" dirty="0"/>
              <a:t>Site		</a:t>
            </a:r>
            <a:r>
              <a:rPr lang="en-US" sz="1600" b="1" u="sng" dirty="0" smtClean="0"/>
              <a:t>	</a:t>
            </a:r>
            <a:r>
              <a:rPr lang="en-US" sz="1600" b="1" u="sng" dirty="0" smtClean="0"/>
              <a:t>	Location</a:t>
            </a:r>
            <a:r>
              <a:rPr lang="en-US" sz="1600" b="1" u="sng" dirty="0"/>
              <a:t>		</a:t>
            </a:r>
            <a:r>
              <a:rPr lang="en-US" sz="1600" b="1" u="sng" dirty="0" smtClean="0"/>
              <a:t>	Description__________</a:t>
            </a:r>
            <a:endParaRPr lang="en-US" sz="1600" b="1" u="sng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/>
              <a:t>CO1CHI	</a:t>
            </a:r>
            <a:r>
              <a:rPr lang="en-US" sz="1600" dirty="0" smtClean="0"/>
              <a:t>		CB01FL2-A77-LINE </a:t>
            </a:r>
            <a:r>
              <a:rPr lang="en-US" sz="1600" dirty="0"/>
              <a:t>1.1	</a:t>
            </a: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Chicago </a:t>
            </a:r>
            <a:r>
              <a:rPr lang="en-US" sz="1600" dirty="0">
                <a:solidFill>
                  <a:srgbClr val="FF0000"/>
                </a:solidFill>
              </a:rPr>
              <a:t>Bldg 1 2nd </a:t>
            </a:r>
            <a:r>
              <a:rPr lang="en-US" sz="1600" dirty="0" err="1">
                <a:solidFill>
                  <a:srgbClr val="FF0000"/>
                </a:solidFill>
              </a:rPr>
              <a:t>Flr</a:t>
            </a:r>
            <a:r>
              <a:rPr lang="en-US" sz="1600" dirty="0">
                <a:solidFill>
                  <a:srgbClr val="FF0000"/>
                </a:solidFill>
              </a:rPr>
              <a:t> Line 1.1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/>
              <a:t>CO1CHI	</a:t>
            </a:r>
            <a:r>
              <a:rPr lang="en-US" sz="1600" dirty="0" smtClean="0"/>
              <a:t>		CB01FL2-A77-LINE </a:t>
            </a:r>
            <a:r>
              <a:rPr lang="en-US" sz="1600" dirty="0"/>
              <a:t>1.2	</a:t>
            </a: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Chicago </a:t>
            </a:r>
            <a:r>
              <a:rPr lang="en-US" sz="1600" dirty="0">
                <a:solidFill>
                  <a:srgbClr val="FF0000"/>
                </a:solidFill>
              </a:rPr>
              <a:t>Bldg 1 2nd </a:t>
            </a:r>
            <a:r>
              <a:rPr lang="en-US" sz="1600" dirty="0" err="1">
                <a:solidFill>
                  <a:srgbClr val="FF0000"/>
                </a:solidFill>
              </a:rPr>
              <a:t>Flr</a:t>
            </a:r>
            <a:r>
              <a:rPr lang="en-US" sz="1600" dirty="0">
                <a:solidFill>
                  <a:srgbClr val="FF0000"/>
                </a:solidFill>
              </a:rPr>
              <a:t> Line 1.2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/>
              <a:t>CO1CHI	</a:t>
            </a:r>
            <a:r>
              <a:rPr lang="en-US" sz="1600" dirty="0" smtClean="0"/>
              <a:t>		CB01FL2-A77-LINE </a:t>
            </a:r>
            <a:r>
              <a:rPr lang="en-US" sz="1600" dirty="0"/>
              <a:t>2	</a:t>
            </a: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Chicago </a:t>
            </a:r>
            <a:r>
              <a:rPr lang="en-US" sz="1600" dirty="0">
                <a:solidFill>
                  <a:srgbClr val="0000FF"/>
                </a:solidFill>
              </a:rPr>
              <a:t>Bldg 1 2nd </a:t>
            </a:r>
            <a:r>
              <a:rPr lang="en-US" sz="1600" dirty="0" err="1">
                <a:solidFill>
                  <a:srgbClr val="0000FF"/>
                </a:solidFill>
              </a:rPr>
              <a:t>Flr</a:t>
            </a:r>
            <a:r>
              <a:rPr lang="en-US" sz="1600" dirty="0">
                <a:solidFill>
                  <a:srgbClr val="0000FF"/>
                </a:solidFill>
              </a:rPr>
              <a:t> Line 2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/>
              <a:t>CO1CHI	</a:t>
            </a:r>
            <a:r>
              <a:rPr lang="en-US" sz="1600" dirty="0" smtClean="0"/>
              <a:t>		CB01FL2-A77-LINE </a:t>
            </a:r>
            <a:r>
              <a:rPr lang="en-US" sz="1600" dirty="0"/>
              <a:t>2.1	</a:t>
            </a: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Chicago </a:t>
            </a:r>
            <a:r>
              <a:rPr lang="en-US" sz="1600" dirty="0">
                <a:solidFill>
                  <a:srgbClr val="0000FF"/>
                </a:solidFill>
              </a:rPr>
              <a:t>Bldg 1 2nd </a:t>
            </a:r>
            <a:r>
              <a:rPr lang="en-US" sz="1600" dirty="0" err="1">
                <a:solidFill>
                  <a:srgbClr val="0000FF"/>
                </a:solidFill>
              </a:rPr>
              <a:t>Flr</a:t>
            </a:r>
            <a:r>
              <a:rPr lang="en-US" sz="1600" dirty="0">
                <a:solidFill>
                  <a:srgbClr val="0000FF"/>
                </a:solidFill>
              </a:rPr>
              <a:t> Line 2.1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/>
              <a:t>CO1CHI	</a:t>
            </a:r>
            <a:r>
              <a:rPr lang="en-US" sz="1600" dirty="0" smtClean="0"/>
              <a:t>		CB01FL2-A77-LINE </a:t>
            </a:r>
            <a:r>
              <a:rPr lang="en-US" sz="1600" dirty="0"/>
              <a:t>2.2	</a:t>
            </a: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Chicago </a:t>
            </a:r>
            <a:r>
              <a:rPr lang="en-US" sz="1600" dirty="0">
                <a:solidFill>
                  <a:srgbClr val="0000FF"/>
                </a:solidFill>
              </a:rPr>
              <a:t>Bldg 1 2nd </a:t>
            </a:r>
            <a:r>
              <a:rPr lang="en-US" sz="1600" dirty="0" err="1">
                <a:solidFill>
                  <a:srgbClr val="0000FF"/>
                </a:solidFill>
              </a:rPr>
              <a:t>Flr</a:t>
            </a:r>
            <a:r>
              <a:rPr lang="en-US" sz="1600" dirty="0">
                <a:solidFill>
                  <a:srgbClr val="0000FF"/>
                </a:solidFill>
              </a:rPr>
              <a:t> Line 2.2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DG Education with a Little Nudge of Enforcement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20712" y="2027237"/>
            <a:ext cx="9070975" cy="3900488"/>
          </a:xfrm>
          <a:prstGeom prst="rect">
            <a:avLst/>
          </a:prstGeom>
          <a:noFill/>
          <a:ln/>
        </p:spPr>
        <p:txBody>
          <a:bodyPr lIns="0" tIns="15876" rIns="0" bIns="0" anchor="ctr">
            <a:normAutofit fontScale="77500" lnSpcReduction="20000"/>
          </a:bodyPr>
          <a:lstStyle/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300" b="1" dirty="0">
                <a:solidFill>
                  <a:srgbClr val="FF0000"/>
                </a:solidFill>
              </a:rPr>
              <a:t>Proposed Solution:</a:t>
            </a:r>
            <a:r>
              <a:rPr lang="en-US" sz="2300" dirty="0"/>
              <a:t>  Add 1 new field to Maintenance System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900" b="1" dirty="0"/>
              <a:t>Manufacturing System</a:t>
            </a:r>
            <a:r>
              <a:rPr lang="en-US" sz="1800" dirty="0"/>
              <a:t>	</a:t>
            </a:r>
            <a:r>
              <a:rPr lang="en-US" sz="1600" dirty="0"/>
              <a:t>	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u="sng" dirty="0"/>
              <a:t>Factory Nm	Line Nm				Loc Nm (Area</a:t>
            </a:r>
            <a:r>
              <a:rPr lang="en-US" sz="1800" b="1" u="sng" dirty="0" smtClean="0"/>
              <a:t>)___________________________</a:t>
            </a:r>
            <a:r>
              <a:rPr lang="en-US" sz="1600" dirty="0"/>
              <a:t>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/>
              <a:t>Chicago		</a:t>
            </a:r>
            <a:r>
              <a:rPr lang="en-US" sz="1800" dirty="0">
                <a:solidFill>
                  <a:srgbClr val="FF0000"/>
                </a:solidFill>
              </a:rPr>
              <a:t>CHI B1 – MFG Line 1</a:t>
            </a:r>
            <a:r>
              <a:rPr lang="en-US" sz="1800" dirty="0"/>
              <a:t>	</a:t>
            </a:r>
            <a:r>
              <a:rPr lang="en-US" sz="1800" dirty="0" smtClean="0"/>
              <a:t>	CHI </a:t>
            </a:r>
            <a:r>
              <a:rPr lang="en-US" sz="1800" dirty="0"/>
              <a:t>Building 1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/>
              <a:t>Chicago		</a:t>
            </a:r>
            <a:r>
              <a:rPr lang="en-US" sz="1800" dirty="0">
                <a:solidFill>
                  <a:srgbClr val="0000FF"/>
                </a:solidFill>
              </a:rPr>
              <a:t>CHI B1 – MFG Line 2</a:t>
            </a:r>
            <a:r>
              <a:rPr lang="en-US" sz="1800" dirty="0"/>
              <a:t>	</a:t>
            </a:r>
            <a:r>
              <a:rPr lang="en-US" sz="1800" dirty="0" smtClean="0"/>
              <a:t>	CHI </a:t>
            </a:r>
            <a:r>
              <a:rPr lang="en-US" sz="1800" dirty="0"/>
              <a:t>Building 1</a:t>
            </a:r>
            <a:r>
              <a:rPr lang="en-US" sz="1600" dirty="0"/>
              <a:t>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/>
              <a:t>		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900" b="1" dirty="0"/>
              <a:t>Equipment Maintenance System</a:t>
            </a:r>
            <a:r>
              <a:rPr lang="en-US" sz="1800" dirty="0"/>
              <a:t>	</a:t>
            </a:r>
            <a:r>
              <a:rPr lang="en-US" sz="1600" dirty="0"/>
              <a:t>	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b="1" u="sng" dirty="0"/>
              <a:t>Site		Location	</a:t>
            </a:r>
            <a:r>
              <a:rPr lang="en-US" sz="1800" b="1" u="sng" dirty="0" smtClean="0"/>
              <a:t>	Description</a:t>
            </a:r>
            <a:r>
              <a:rPr lang="en-US" sz="1800" b="1" u="sng" dirty="0"/>
              <a:t>			</a:t>
            </a:r>
            <a:r>
              <a:rPr lang="en-US" sz="1800" b="1" u="sng" dirty="0" smtClean="0"/>
              <a:t>Line Nm__________</a:t>
            </a:r>
            <a:endParaRPr lang="en-US" sz="1800" b="1" u="sng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/>
              <a:t>CO1CHI	</a:t>
            </a:r>
            <a:r>
              <a:rPr lang="en-US" sz="1800" dirty="0" smtClean="0"/>
              <a:t>	CB01FL2-A77-LINE </a:t>
            </a:r>
            <a:r>
              <a:rPr lang="en-US" sz="1800" dirty="0"/>
              <a:t>1.1	Chicago Bldg 1 2nd </a:t>
            </a:r>
            <a:r>
              <a:rPr lang="en-US" sz="1800" dirty="0" err="1"/>
              <a:t>Flr</a:t>
            </a:r>
            <a:r>
              <a:rPr lang="en-US" sz="1800" dirty="0"/>
              <a:t> Line 1.1	</a:t>
            </a:r>
            <a:r>
              <a:rPr lang="en-US" sz="1800" dirty="0">
                <a:solidFill>
                  <a:srgbClr val="FF0000"/>
                </a:solidFill>
              </a:rPr>
              <a:t>CHI B1 – MFG Line 1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/>
              <a:t>CO1CHI	</a:t>
            </a:r>
            <a:r>
              <a:rPr lang="en-US" sz="1800" dirty="0" smtClean="0"/>
              <a:t>	CB01FL2-A77-LINE </a:t>
            </a:r>
            <a:r>
              <a:rPr lang="en-US" sz="1800" dirty="0"/>
              <a:t>1.2	Chicago Bldg 1 2nd </a:t>
            </a:r>
            <a:r>
              <a:rPr lang="en-US" sz="1800" dirty="0" err="1"/>
              <a:t>Flr</a:t>
            </a:r>
            <a:r>
              <a:rPr lang="en-US" sz="1800" dirty="0"/>
              <a:t> Line 1.2	</a:t>
            </a:r>
            <a:r>
              <a:rPr lang="en-US" sz="1800" dirty="0">
                <a:solidFill>
                  <a:srgbClr val="FF0000"/>
                </a:solidFill>
              </a:rPr>
              <a:t>CHI B1 – MFG Line 1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/>
              <a:t>CO1CHI	</a:t>
            </a:r>
            <a:r>
              <a:rPr lang="en-US" sz="1800" dirty="0" smtClean="0"/>
              <a:t>	CB01FL2-A77-LINE </a:t>
            </a:r>
            <a:r>
              <a:rPr lang="en-US" sz="1800" dirty="0"/>
              <a:t>2	Chicago Bldg 1 2nd </a:t>
            </a:r>
            <a:r>
              <a:rPr lang="en-US" sz="1800" dirty="0" err="1"/>
              <a:t>Flr</a:t>
            </a:r>
            <a:r>
              <a:rPr lang="en-US" sz="1800" dirty="0"/>
              <a:t> Line 2	</a:t>
            </a:r>
            <a:r>
              <a:rPr lang="en-US" sz="1800" dirty="0" smtClean="0">
                <a:solidFill>
                  <a:srgbClr val="0000FF"/>
                </a:solidFill>
              </a:rPr>
              <a:t>CHI </a:t>
            </a:r>
            <a:r>
              <a:rPr lang="en-US" sz="1800" dirty="0">
                <a:solidFill>
                  <a:srgbClr val="0000FF"/>
                </a:solidFill>
              </a:rPr>
              <a:t>B1 – MFG Line 2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/>
              <a:t>CO1CHI	</a:t>
            </a:r>
            <a:r>
              <a:rPr lang="en-US" sz="1800" dirty="0" smtClean="0"/>
              <a:t>	CB01FL2-A77-LINE </a:t>
            </a:r>
            <a:r>
              <a:rPr lang="en-US" sz="1800" dirty="0"/>
              <a:t>2.1	Chicago Bldg 1 2nd </a:t>
            </a:r>
            <a:r>
              <a:rPr lang="en-US" sz="1800" dirty="0" err="1"/>
              <a:t>Flr</a:t>
            </a:r>
            <a:r>
              <a:rPr lang="en-US" sz="1800" dirty="0"/>
              <a:t> Line 2.1	</a:t>
            </a:r>
            <a:r>
              <a:rPr lang="en-US" sz="1800" dirty="0">
                <a:solidFill>
                  <a:srgbClr val="0000FF"/>
                </a:solidFill>
              </a:rPr>
              <a:t>CHI B1 – MFG Line 2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/>
              <a:t>CO1CHI	</a:t>
            </a:r>
            <a:r>
              <a:rPr lang="en-US" sz="1800" dirty="0" smtClean="0"/>
              <a:t>	CB01FL2-A77-LINE </a:t>
            </a:r>
            <a:r>
              <a:rPr lang="en-US" sz="1800" dirty="0"/>
              <a:t>2.2	Chicago Bldg 1 2nd </a:t>
            </a:r>
            <a:r>
              <a:rPr lang="en-US" sz="1800" dirty="0" err="1"/>
              <a:t>Flr</a:t>
            </a:r>
            <a:r>
              <a:rPr lang="en-US" sz="1800" dirty="0"/>
              <a:t> Line 2.2	</a:t>
            </a:r>
            <a:r>
              <a:rPr lang="en-US" sz="1800" dirty="0">
                <a:solidFill>
                  <a:srgbClr val="0000FF"/>
                </a:solidFill>
              </a:rPr>
              <a:t>CHI B1 – MFG Line 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Data Governance Steps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96912" y="1951037"/>
            <a:ext cx="9070975" cy="5029200"/>
          </a:xfrm>
          <a:prstGeom prst="rect">
            <a:avLst/>
          </a:prstGeom>
          <a:noFill/>
          <a:ln/>
        </p:spPr>
        <p:txBody>
          <a:bodyPr lIns="0" tIns="17640" rIns="0" bIns="0" anchor="ctr">
            <a:normAutofit fontScale="70000" lnSpcReduction="20000"/>
          </a:bodyPr>
          <a:lstStyle/>
          <a:p>
            <a:pPr marL="514350" indent="-514350">
              <a:spcAft>
                <a:spcPct val="0"/>
              </a:spcAft>
              <a:buSzPct val="100000"/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900" b="1" dirty="0" smtClean="0">
                <a:ea typeface="Helvetica-Black" pitchFamily="32" charset="0"/>
                <a:cs typeface="Helvetica-Black" pitchFamily="32" charset="0"/>
              </a:rPr>
              <a:t>Capture </a:t>
            </a: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Examples of Data Pain</a:t>
            </a:r>
          </a:p>
          <a:p>
            <a:pPr marL="514350" indent="-514350">
              <a:spcAft>
                <a:spcPct val="0"/>
              </a:spcAft>
              <a:buSzPct val="100000"/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900" b="1" dirty="0" smtClean="0">
                <a:ea typeface="Helvetica-Black" pitchFamily="32" charset="0"/>
                <a:cs typeface="Helvetica-Black" pitchFamily="32" charset="0"/>
              </a:rPr>
              <a:t>High </a:t>
            </a: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Level </a:t>
            </a:r>
            <a:r>
              <a:rPr lang="en-US" sz="2900" b="1" dirty="0" smtClean="0">
                <a:ea typeface="Helvetica-Black" pitchFamily="32" charset="0"/>
                <a:cs typeface="Helvetica-Black" pitchFamily="32" charset="0"/>
              </a:rPr>
              <a:t>Survey / Score </a:t>
            </a: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– How Ready Is The Organization for DG?   </a:t>
            </a:r>
            <a:r>
              <a:rPr lang="en-US" sz="2000" b="1" dirty="0">
                <a:ea typeface="Helvetica-Black" pitchFamily="32" charset="0"/>
                <a:cs typeface="Helvetica-Black" pitchFamily="32" charset="0"/>
              </a:rPr>
              <a:t>1</a:t>
            </a:r>
          </a:p>
          <a:p>
            <a:pPr marL="514350" indent="-514350">
              <a:spcAft>
                <a:spcPct val="0"/>
              </a:spcAft>
              <a:buSzPct val="100000"/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900" b="1" dirty="0" smtClean="0">
                <a:ea typeface="Helvetica-Black" pitchFamily="32" charset="0"/>
                <a:cs typeface="Helvetica-Black" pitchFamily="32" charset="0"/>
              </a:rPr>
              <a:t>Detailed </a:t>
            </a: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Survey / Score – Where Are We Now on DG?   </a:t>
            </a:r>
            <a:r>
              <a:rPr lang="en-US" sz="2000" b="1" dirty="0">
                <a:ea typeface="Helvetica-Black" pitchFamily="32" charset="0"/>
                <a:cs typeface="Helvetica-Black" pitchFamily="32" charset="0"/>
              </a:rPr>
              <a:t>2</a:t>
            </a:r>
          </a:p>
          <a:p>
            <a:pPr marL="514350" indent="-514350">
              <a:spcAft>
                <a:spcPct val="0"/>
              </a:spcAft>
              <a:buSzPct val="100000"/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900" b="1" dirty="0" smtClean="0">
                <a:ea typeface="Helvetica-Black" pitchFamily="32" charset="0"/>
                <a:cs typeface="Helvetica-Black" pitchFamily="32" charset="0"/>
              </a:rPr>
              <a:t>Where </a:t>
            </a: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Do We Want to Be? What Does DG Mean To The Organization?</a:t>
            </a:r>
          </a:p>
          <a:p>
            <a:pPr marL="514350" indent="-514350">
              <a:spcAft>
                <a:spcPct val="0"/>
              </a:spcAft>
              <a:buSzPct val="100000"/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900" b="1" dirty="0" smtClean="0">
                <a:ea typeface="Helvetica-Black" pitchFamily="32" charset="0"/>
                <a:cs typeface="Helvetica-Black" pitchFamily="32" charset="0"/>
              </a:rPr>
              <a:t>Gain </a:t>
            </a: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High Level Management Support</a:t>
            </a:r>
          </a:p>
          <a:p>
            <a:pPr marL="514350" indent="-514350">
              <a:spcAft>
                <a:spcPct val="0"/>
              </a:spcAft>
              <a:buSzPct val="100000"/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900" b="1" dirty="0" smtClean="0">
                <a:ea typeface="Helvetica-Black" pitchFamily="32" charset="0"/>
                <a:cs typeface="Helvetica-Black" pitchFamily="32" charset="0"/>
              </a:rPr>
              <a:t>Plan </a:t>
            </a: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and Implement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	A - Create Steering Committee and Working Group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	B - Create DG Presentation and Educate Business and IT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	C - Pick First Data Set To Address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	D - Continually Reassess Pain Areas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900" b="1" dirty="0">
                <a:ea typeface="Helvetica-Black" pitchFamily="32" charset="0"/>
                <a:cs typeface="Helvetica-Black" pitchFamily="32" charset="0"/>
              </a:rPr>
              <a:t>	E - Continually Measure ROI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400" b="1" dirty="0">
              <a:ea typeface="Helvetica-Black" pitchFamily="32" charset="0"/>
              <a:cs typeface="Helvetica-Black" pitchFamily="32" charset="0"/>
            </a:endParaRP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400" b="1" dirty="0">
                <a:ea typeface="Helvetica-Black" pitchFamily="32" charset="0"/>
                <a:cs typeface="Helvetica-Black" pitchFamily="32" charset="0"/>
              </a:rPr>
              <a:t>1  http://www-935.ibm.com/services/us/cio/pdf/data-governance-best-practices.pdf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400" b="1" dirty="0">
                <a:ea typeface="Helvetica-Black" pitchFamily="32" charset="0"/>
                <a:cs typeface="Helvetica-Black" pitchFamily="32" charset="0"/>
              </a:rPr>
              <a:t>2  http://www-935.ibm.com/services/uk/cio/pdf/leverage_wp_data_gov_council_maturity_model.pdf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dirty="0">
              <a:ea typeface="Helvetica-Black" pitchFamily="32" charset="0"/>
              <a:cs typeface="Helvetica-Black" pitchFamily="32" charset="0"/>
            </a:endParaRP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dirty="0">
              <a:ea typeface="Helvetica-Black" pitchFamily="32" charset="0"/>
              <a:cs typeface="Helvetica-Black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/>
              <a:t>What is the Data Governance Function?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20712" y="1814513"/>
            <a:ext cx="8763000" cy="4632324"/>
          </a:xfrm>
          <a:prstGeom prst="rect">
            <a:avLst/>
          </a:prstGeom>
          <a:noFill/>
          <a:ln/>
        </p:spPr>
        <p:txBody>
          <a:bodyPr lIns="0" tIns="21168" rIns="0" bIns="0" anchor="ctr">
            <a:normAutofit/>
          </a:bodyPr>
          <a:lstStyle/>
          <a:p>
            <a:pPr marL="0" indent="0">
              <a:spcBef>
                <a:spcPts val="158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/>
              <a:t> Defines </a:t>
            </a:r>
            <a:r>
              <a:rPr lang="en-US" sz="2400" dirty="0"/>
              <a:t>common strategies, procedures, standards for </a:t>
            </a:r>
            <a:r>
              <a:rPr lang="en-US" sz="2400" dirty="0" smtClean="0"/>
              <a:t>caring </a:t>
            </a:r>
            <a:r>
              <a:rPr lang="en-US" sz="2400" dirty="0"/>
              <a:t>for data and making it available for use</a:t>
            </a:r>
          </a:p>
          <a:p>
            <a:pPr marL="0" indent="0">
              <a:spcBef>
                <a:spcPts val="158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/>
              <a:t> Advises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Educates</a:t>
            </a:r>
            <a:r>
              <a:rPr lang="en-US" sz="2400" dirty="0"/>
              <a:t> about data  </a:t>
            </a:r>
          </a:p>
          <a:p>
            <a:pPr marL="0" indent="0">
              <a:spcBef>
                <a:spcPts val="158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/>
              <a:t> Monitors </a:t>
            </a:r>
            <a:r>
              <a:rPr lang="en-US" sz="2400" dirty="0"/>
              <a:t>/ </a:t>
            </a:r>
            <a:r>
              <a:rPr lang="en-US" sz="2400" dirty="0">
                <a:solidFill>
                  <a:srgbClr val="FF0000"/>
                </a:solidFill>
              </a:rPr>
              <a:t>Enforces</a:t>
            </a:r>
            <a:r>
              <a:rPr lang="en-US" sz="2400" dirty="0"/>
              <a:t> data and processes</a:t>
            </a:r>
          </a:p>
          <a:p>
            <a:pPr marL="0" indent="0">
              <a:spcBef>
                <a:spcPts val="158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/>
              <a:t> Ensures </a:t>
            </a:r>
            <a:r>
              <a:rPr lang="en-US" sz="2400" dirty="0"/>
              <a:t>Corporate Data Resource (CDR) is formally </a:t>
            </a:r>
            <a:r>
              <a:rPr lang="en-US" sz="2400" dirty="0" smtClean="0"/>
              <a:t>    managed</a:t>
            </a:r>
            <a:endParaRPr lang="en-US" sz="2400" dirty="0"/>
          </a:p>
          <a:p>
            <a:pPr marL="0" indent="0">
              <a:spcBef>
                <a:spcPts val="158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/>
              <a:t> Makes </a:t>
            </a:r>
            <a:r>
              <a:rPr lang="en-US" sz="2400" dirty="0"/>
              <a:t>sure data is cataloged, defined, secured, available,  consistent, accurate, maintained, and documented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/>
              <a:t>Why do Data Governance?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20712" y="1798637"/>
            <a:ext cx="8450263" cy="5245100"/>
          </a:xfrm>
          <a:prstGeom prst="rect">
            <a:avLst/>
          </a:prstGeom>
          <a:noFill/>
          <a:ln/>
        </p:spPr>
        <p:txBody>
          <a:bodyPr lIns="0" tIns="17640" rIns="0" bIns="0" anchor="ctr">
            <a:normAutofit lnSpcReduction="10000"/>
          </a:bodyPr>
          <a:lstStyle/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Better decisions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Lower costs</a:t>
            </a:r>
            <a:r>
              <a:rPr lang="en-US" sz="2000" dirty="0"/>
              <a:t> of handling data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Higher confidence</a:t>
            </a:r>
            <a:r>
              <a:rPr lang="en-US" sz="2000" dirty="0"/>
              <a:t> in reporting and business intelligence data and tools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One set of numbers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Reduced time to deliver and integrate new IT solutions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Simpler data environment / </a:t>
            </a:r>
            <a:r>
              <a:rPr lang="en-US" sz="2000" dirty="0">
                <a:solidFill>
                  <a:srgbClr val="FF0000"/>
                </a:solidFill>
              </a:rPr>
              <a:t>more understandable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Higher </a:t>
            </a:r>
            <a:r>
              <a:rPr lang="en-US" sz="2000" dirty="0">
                <a:solidFill>
                  <a:srgbClr val="FF0000"/>
                </a:solidFill>
              </a:rPr>
              <a:t>consistency</a:t>
            </a:r>
            <a:r>
              <a:rPr lang="en-US" sz="2000" dirty="0"/>
              <a:t> across business areas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Faster development / more agility due to consistent and </a:t>
            </a:r>
            <a:r>
              <a:rPr lang="en-US" sz="2000" dirty="0">
                <a:solidFill>
                  <a:srgbClr val="FF0000"/>
                </a:solidFill>
              </a:rPr>
              <a:t>documented data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Easier Integration</a:t>
            </a:r>
            <a:r>
              <a:rPr lang="en-US" sz="2000" dirty="0"/>
              <a:t> across business areas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Reduced number of data management systems and QA processes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Higher security of sensitive data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Enhanced compliance due to less redundancy</a:t>
            </a:r>
          </a:p>
          <a:p>
            <a:pPr marL="0" indent="0">
              <a:spcBef>
                <a:spcPts val="1013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Clearer insight into business processes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DG Educates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0713" y="2103437"/>
            <a:ext cx="8915400" cy="4876800"/>
          </a:xfrm>
          <a:prstGeom prst="rect">
            <a:avLst/>
          </a:prstGeom>
          <a:noFill/>
          <a:ln/>
        </p:spPr>
        <p:txBody>
          <a:bodyPr lIns="0" tIns="17640" rIns="0" bIns="0" anchor="ctr">
            <a:normAutofit fontScale="70000" lnSpcReduction="20000"/>
          </a:bodyPr>
          <a:lstStyle/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>
                <a:solidFill>
                  <a:srgbClr val="FF0000"/>
                </a:solidFill>
              </a:rPr>
              <a:t>Problem:</a:t>
            </a:r>
            <a:r>
              <a:rPr lang="en-US" sz="2600" dirty="0"/>
              <a:t>  Sales reports by Country Show Different Dollar Amounts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u="sng" dirty="0"/>
              <a:t>Reporting System 1	</a:t>
            </a:r>
            <a:r>
              <a:rPr lang="en-US" sz="2000" b="1" u="sng" dirty="0" smtClean="0"/>
              <a:t>                      Reporting </a:t>
            </a:r>
            <a:r>
              <a:rPr lang="en-US" sz="2000" b="1" u="sng" dirty="0"/>
              <a:t>System 2	</a:t>
            </a:r>
            <a:r>
              <a:rPr lang="en-US" sz="2000" b="1" u="sng" dirty="0" smtClean="0"/>
              <a:t>                               Sales </a:t>
            </a:r>
            <a:r>
              <a:rPr lang="en-US" sz="2000" b="1" u="sng" dirty="0"/>
              <a:t>Revenue Amt (2009)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BANGLADESH		</a:t>
            </a:r>
            <a:r>
              <a:rPr lang="en-US" sz="2000" dirty="0" smtClean="0"/>
              <a:t>	 	INDIA</a:t>
            </a:r>
            <a:r>
              <a:rPr lang="en-US" sz="2000" dirty="0"/>
              <a:t>					</a:t>
            </a:r>
            <a:r>
              <a:rPr lang="en-US" sz="2000" dirty="0" smtClean="0"/>
              <a:t>2,200,123</a:t>
            </a:r>
            <a:endParaRPr lang="en-US" sz="2000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CHILE					CHILI					</a:t>
            </a:r>
            <a:r>
              <a:rPr lang="en-US" sz="2000" dirty="0" smtClean="0"/>
              <a:t>3,566,872</a:t>
            </a:r>
            <a:endParaRPr lang="en-US" sz="2000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FREN.POLYNESIA		</a:t>
            </a:r>
            <a:r>
              <a:rPr lang="en-US" sz="2000" dirty="0" smtClean="0"/>
              <a:t>	FRANCE</a:t>
            </a:r>
            <a:r>
              <a:rPr lang="en-US" sz="2000" dirty="0"/>
              <a:t>				</a:t>
            </a:r>
            <a:r>
              <a:rPr lang="en-US" sz="2000" dirty="0" smtClean="0"/>
              <a:t>1,554,980</a:t>
            </a:r>
            <a:endParaRPr lang="en-US" sz="2000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ITALY					SLOVENIJA				7,554,825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MARTINIQUE			</a:t>
            </a:r>
            <a:r>
              <a:rPr lang="en-US" sz="2000" dirty="0" smtClean="0"/>
              <a:t>	FRANCE</a:t>
            </a:r>
            <a:r>
              <a:rPr lang="en-US" sz="2000" dirty="0"/>
              <a:t>				</a:t>
            </a:r>
            <a:r>
              <a:rPr lang="en-US" sz="2000" dirty="0" smtClean="0"/>
              <a:t>6,880,276</a:t>
            </a:r>
            <a:endParaRPr lang="en-US" sz="2000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SLOVAKIA				SLOVAK REP				</a:t>
            </a:r>
            <a:r>
              <a:rPr lang="en-US" sz="2000" dirty="0" smtClean="0"/>
              <a:t>4,896,823</a:t>
            </a:r>
            <a:endParaRPr lang="en-US" sz="2000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SOUTH KOREA		</a:t>
            </a:r>
            <a:r>
              <a:rPr lang="en-US" sz="2000" dirty="0" smtClean="0"/>
              <a:t>		</a:t>
            </a:r>
            <a:r>
              <a:rPr lang="en-US" sz="2000" dirty="0" err="1" smtClean="0"/>
              <a:t>KOREA</a:t>
            </a:r>
            <a:r>
              <a:rPr lang="en-US" sz="2000" dirty="0"/>
              <a:t>					</a:t>
            </a:r>
            <a:r>
              <a:rPr lang="en-US" sz="2000" dirty="0" smtClean="0"/>
              <a:t>9,142,611</a:t>
            </a:r>
            <a:endParaRPr lang="en-US" sz="2000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SWITZERLAND		</a:t>
            </a:r>
            <a:r>
              <a:rPr lang="en-US" sz="2000" dirty="0" smtClean="0"/>
              <a:t>		GEORGIA</a:t>
            </a:r>
            <a:r>
              <a:rPr lang="en-US" sz="2000" dirty="0"/>
              <a:t>				</a:t>
            </a:r>
            <a:r>
              <a:rPr lang="en-US" sz="2000" dirty="0" smtClean="0"/>
              <a:t>3,993,156</a:t>
            </a:r>
            <a:endParaRPr lang="en-US" sz="2000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Education:</a:t>
            </a:r>
            <a:r>
              <a:rPr lang="en-US" sz="2000" dirty="0"/>
              <a:t>  What is the definition of Country?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1  Customer located at Address in Country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2  Customer sold to by Sales Rep located at Address in Country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3  Customer buys from Distributor (Customer located at Address in Country)	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      etc…	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DG Monitors / Enforces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20713" y="1798637"/>
            <a:ext cx="8991600" cy="4267200"/>
          </a:xfrm>
          <a:prstGeom prst="rect">
            <a:avLst/>
          </a:prstGeom>
          <a:noFill/>
          <a:ln/>
        </p:spPr>
        <p:txBody>
          <a:bodyPr lIns="0" tIns="17640" rIns="0" bIns="0" anchor="ctr">
            <a:normAutofit fontScale="77500" lnSpcReduction="20000"/>
          </a:bodyPr>
          <a:lstStyle/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300" dirty="0">
                <a:solidFill>
                  <a:srgbClr val="FF0000"/>
                </a:solidFill>
              </a:rPr>
              <a:t>Problem</a:t>
            </a:r>
            <a:r>
              <a:rPr lang="en-US" sz="2300" dirty="0"/>
              <a:t>:  Can't report easily by Insured Name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dirty="0" smtClean="0"/>
              <a:t>		BEFORE  DG</a:t>
            </a:r>
            <a:r>
              <a:rPr lang="en-US" sz="2000" b="1" dirty="0"/>
              <a:t>					</a:t>
            </a:r>
            <a:r>
              <a:rPr lang="en-US" sz="2000" b="1" dirty="0" smtClean="0"/>
              <a:t>      AFTER  DG</a:t>
            </a:r>
            <a:endParaRPr lang="en-US" sz="2000" b="1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u="sng" dirty="0"/>
              <a:t>Client Name		Insured Name			Client Name		Insured Name</a:t>
            </a:r>
          </a:p>
          <a:p>
            <a:pPr marL="0" indent="0">
              <a:spcBef>
                <a:spcPts val="1438"/>
              </a:spcBef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ELLIS, HARRY		ELLIS, MASON			ELLIS, HARRY		ELLIS, MASON</a:t>
            </a:r>
          </a:p>
          <a:p>
            <a:pPr marL="0" indent="0">
              <a:spcBef>
                <a:spcPts val="1438"/>
              </a:spcBef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BRAMEL, JUNE	BRAMEL, JUNE		BRAMEL, JUNE	BRAMEL, JUNE</a:t>
            </a:r>
          </a:p>
          <a:p>
            <a:pPr marL="0" indent="0">
              <a:spcBef>
                <a:spcPts val="1438"/>
              </a:spcBef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LYONS, JERRY	</a:t>
            </a:r>
            <a:r>
              <a:rPr lang="en-US" sz="2000" dirty="0" smtClean="0"/>
              <a:t>             LYONS</a:t>
            </a:r>
            <a:r>
              <a:rPr lang="en-US" sz="2000" dirty="0"/>
              <a:t>, SALLY			LYONS, JERRY	</a:t>
            </a:r>
            <a:r>
              <a:rPr lang="en-US" sz="2000" dirty="0" smtClean="0"/>
              <a:t>             LYONS</a:t>
            </a:r>
            <a:r>
              <a:rPr lang="en-US" sz="2000" dirty="0"/>
              <a:t>, SALLY</a:t>
            </a:r>
          </a:p>
          <a:p>
            <a:pPr marL="0" indent="0">
              <a:spcBef>
                <a:spcPts val="1438"/>
              </a:spcBef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WRITE, JAMES	</a:t>
            </a:r>
            <a:r>
              <a:rPr lang="en-US" sz="2000" dirty="0" smtClean="0"/>
              <a:t>             </a:t>
            </a:r>
            <a:r>
              <a:rPr lang="en-US" sz="2000" dirty="0" smtClean="0">
                <a:solidFill>
                  <a:srgbClr val="FF0000"/>
                </a:solidFill>
              </a:rPr>
              <a:t>SAME</a:t>
            </a:r>
            <a:r>
              <a:rPr lang="en-US" sz="2000" dirty="0"/>
              <a:t>				</a:t>
            </a:r>
            <a:r>
              <a:rPr lang="en-US" sz="2000" dirty="0" smtClean="0"/>
              <a:t>WRITE</a:t>
            </a:r>
            <a:r>
              <a:rPr lang="en-US" sz="2000" dirty="0"/>
              <a:t>, JAMES	</a:t>
            </a:r>
            <a:r>
              <a:rPr lang="en-US" sz="2000" dirty="0" smtClean="0"/>
              <a:t>             WRITE</a:t>
            </a:r>
            <a:r>
              <a:rPr lang="en-US" sz="2000" dirty="0"/>
              <a:t>, JAMES</a:t>
            </a:r>
          </a:p>
          <a:p>
            <a:pPr marL="0" indent="0">
              <a:spcBef>
                <a:spcPts val="1438"/>
              </a:spcBef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/>
              <a:t>ELS, LARRY		</a:t>
            </a:r>
            <a:r>
              <a:rPr lang="en-US" sz="2000" dirty="0">
                <a:solidFill>
                  <a:srgbClr val="FF0000"/>
                </a:solidFill>
              </a:rPr>
              <a:t>SELF</a:t>
            </a:r>
            <a:r>
              <a:rPr lang="en-US" sz="2000" dirty="0"/>
              <a:t>				</a:t>
            </a:r>
            <a:r>
              <a:rPr lang="en-US" sz="2000" dirty="0" smtClean="0"/>
              <a:t>ELS</a:t>
            </a:r>
            <a:r>
              <a:rPr lang="en-US" sz="2000" dirty="0"/>
              <a:t>, LARRY		ELS, LARRY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/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rgbClr val="FF0000"/>
                </a:solidFill>
              </a:rPr>
              <a:t>Enforcement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  <a:r>
              <a:rPr lang="en-US" sz="2000" dirty="0"/>
              <a:t>  All Insured Names will be populated – no defaults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H="1">
            <a:off x="5030788" y="2560636"/>
            <a:ext cx="9524" cy="2697163"/>
          </a:xfrm>
          <a:prstGeom prst="line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DG Enforcement vs Education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73112" y="4465637"/>
            <a:ext cx="8839200" cy="1371600"/>
          </a:xfrm>
          <a:prstGeom prst="rect">
            <a:avLst/>
          </a:prstGeom>
          <a:noFill/>
          <a:ln/>
        </p:spPr>
        <p:txBody>
          <a:bodyPr lIns="0" tIns="17640" rIns="0" bIns="0" anchor="ctr">
            <a:normAutofit/>
          </a:bodyPr>
          <a:lstStyle/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The BIG Question: 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200" dirty="0" smtClean="0"/>
              <a:t>Is </a:t>
            </a:r>
            <a:r>
              <a:rPr lang="en-US" sz="2200" dirty="0"/>
              <a:t>our DG Function going to focus more on Enforcement or Education?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914400" y="3094038"/>
            <a:ext cx="8229600" cy="1587"/>
          </a:xfrm>
          <a:prstGeom prst="line">
            <a:avLst/>
          </a:prstGeom>
          <a:noFill/>
          <a:ln w="73080">
            <a:solidFill>
              <a:srgbClr val="00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28600" y="3359150"/>
            <a:ext cx="2743200" cy="685800"/>
          </a:xfrm>
          <a:prstGeom prst="roundRect">
            <a:avLst>
              <a:gd name="adj" fmla="val 231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>
                <a:solidFill>
                  <a:srgbClr val="000000"/>
                </a:solidFill>
                <a:ea typeface="MS Gothic" charset="0"/>
                <a:cs typeface="MS Gothic" charset="0"/>
              </a:rPr>
              <a:t>Enforcement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7543800" y="3394075"/>
            <a:ext cx="2286000" cy="685800"/>
          </a:xfrm>
          <a:prstGeom prst="roundRect">
            <a:avLst>
              <a:gd name="adj" fmla="val 231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>
                <a:solidFill>
                  <a:srgbClr val="000000"/>
                </a:solidFill>
                <a:ea typeface="MS Gothic" charset="0"/>
                <a:cs typeface="MS Gothic" charset="0"/>
              </a:rPr>
              <a:t>Education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029200" y="27813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DG Enforcement vs Education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009650" y="4114800"/>
            <a:ext cx="9070975" cy="2514600"/>
          </a:xfrm>
          <a:prstGeom prst="rect">
            <a:avLst/>
          </a:prstGeom>
          <a:noFill/>
          <a:ln/>
        </p:spPr>
        <p:txBody>
          <a:bodyPr lIns="0" tIns="22932" rIns="0" bIns="0" anchor="ctr"/>
          <a:lstStyle/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/>
              <a:t>  “DG slows our projects too much”</a:t>
            </a:r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/>
              <a:t>  “Oh </a:t>
            </a:r>
            <a:r>
              <a:rPr lang="en-US" sz="2600" dirty="0" err="1"/>
              <a:t>oh</a:t>
            </a:r>
            <a:r>
              <a:rPr lang="en-US" sz="2600" dirty="0"/>
              <a:t> – Here comes the data cops again”</a:t>
            </a:r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/>
              <a:t>  </a:t>
            </a:r>
            <a:r>
              <a:rPr lang="en-US" sz="2600" dirty="0" smtClean="0"/>
              <a:t> Value </a:t>
            </a:r>
            <a:r>
              <a:rPr lang="en-US" sz="2600" dirty="0"/>
              <a:t>Decreases over time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914400" y="3094038"/>
            <a:ext cx="8229600" cy="1587"/>
          </a:xfrm>
          <a:prstGeom prst="line">
            <a:avLst/>
          </a:prstGeom>
          <a:noFill/>
          <a:ln w="73080">
            <a:solidFill>
              <a:srgbClr val="00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28600" y="3359150"/>
            <a:ext cx="2743200" cy="685800"/>
          </a:xfrm>
          <a:prstGeom prst="roundRect">
            <a:avLst>
              <a:gd name="adj" fmla="val 231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>
                <a:solidFill>
                  <a:srgbClr val="FF0000"/>
                </a:solidFill>
                <a:ea typeface="MS Gothic" charset="0"/>
                <a:cs typeface="MS Gothic" charset="0"/>
              </a:rPr>
              <a:t>Enforcement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7543800" y="3394075"/>
            <a:ext cx="2286000" cy="685800"/>
          </a:xfrm>
          <a:prstGeom prst="roundRect">
            <a:avLst>
              <a:gd name="adj" fmla="val 231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>
                <a:solidFill>
                  <a:srgbClr val="000000"/>
                </a:solidFill>
                <a:ea typeface="MS Gothic" charset="0"/>
                <a:cs typeface="MS Gothic" charset="0"/>
              </a:rPr>
              <a:t>Education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684338" y="2852738"/>
            <a:ext cx="1587" cy="457200"/>
          </a:xfrm>
          <a:prstGeom prst="line">
            <a:avLst/>
          </a:prstGeom>
          <a:noFill/>
          <a:ln w="5472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5029200" y="27813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DG Enforcement vs Education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009650" y="4114800"/>
            <a:ext cx="9070975" cy="2743200"/>
          </a:xfrm>
          <a:prstGeom prst="rect">
            <a:avLst/>
          </a:prstGeom>
          <a:noFill/>
          <a:ln/>
        </p:spPr>
        <p:txBody>
          <a:bodyPr lIns="0" tIns="22932" rIns="0" bIns="0" anchor="ctr"/>
          <a:lstStyle/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/>
              <a:t>  “I see how DG can help”</a:t>
            </a:r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/>
              <a:t>  “I'm learning a lot about the organization”</a:t>
            </a:r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/>
              <a:t>  “I still can't match up Mfg and Equipment data”</a:t>
            </a:r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/>
              <a:t>  </a:t>
            </a:r>
            <a:r>
              <a:rPr lang="en-US" sz="2600" dirty="0" smtClean="0"/>
              <a:t> Value </a:t>
            </a:r>
            <a:r>
              <a:rPr lang="en-US" sz="2600" dirty="0"/>
              <a:t>levels out quickly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914400" y="3094038"/>
            <a:ext cx="8229600" cy="1587"/>
          </a:xfrm>
          <a:prstGeom prst="line">
            <a:avLst/>
          </a:prstGeom>
          <a:noFill/>
          <a:ln w="73080">
            <a:solidFill>
              <a:srgbClr val="00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28600" y="3359150"/>
            <a:ext cx="2743200" cy="685800"/>
          </a:xfrm>
          <a:prstGeom prst="roundRect">
            <a:avLst>
              <a:gd name="adj" fmla="val 231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>
                <a:solidFill>
                  <a:srgbClr val="000000"/>
                </a:solidFill>
                <a:ea typeface="MS Gothic" charset="0"/>
                <a:cs typeface="MS Gothic" charset="0"/>
              </a:rPr>
              <a:t>Enforcement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7543800" y="3394075"/>
            <a:ext cx="2286000" cy="685800"/>
          </a:xfrm>
          <a:prstGeom prst="roundRect">
            <a:avLst>
              <a:gd name="adj" fmla="val 231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>
                <a:solidFill>
                  <a:srgbClr val="FF0000"/>
                </a:solidFill>
                <a:ea typeface="MS Gothic" charset="0"/>
                <a:cs typeface="MS Gothic" charset="0"/>
              </a:rPr>
              <a:t>Education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8488363" y="2852738"/>
            <a:ext cx="1587" cy="457200"/>
          </a:xfrm>
          <a:prstGeom prst="line">
            <a:avLst/>
          </a:prstGeom>
          <a:noFill/>
          <a:ln w="5472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5029200" y="27813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DG Enforcement vs Education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009650" y="4114800"/>
            <a:ext cx="9070975" cy="2743200"/>
          </a:xfrm>
          <a:prstGeom prst="rect">
            <a:avLst/>
          </a:prstGeom>
          <a:noFill/>
          <a:ln/>
        </p:spPr>
        <p:txBody>
          <a:bodyPr lIns="0" tIns="22932" rIns="0" bIns="0" anchor="ctr"/>
          <a:lstStyle/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/>
              <a:t>  “I see how DG can help”</a:t>
            </a:r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/>
              <a:t>  “I'm learning a lot about the organization”</a:t>
            </a:r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/>
              <a:t>  “I was reluctant at first but it speeds up project work now”</a:t>
            </a:r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/>
              <a:t>  Value Increases over time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14400" y="3094038"/>
            <a:ext cx="8229600" cy="1587"/>
          </a:xfrm>
          <a:prstGeom prst="line">
            <a:avLst/>
          </a:prstGeom>
          <a:noFill/>
          <a:ln w="73080">
            <a:solidFill>
              <a:srgbClr val="00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28600" y="3359150"/>
            <a:ext cx="2743200" cy="685800"/>
          </a:xfrm>
          <a:prstGeom prst="roundRect">
            <a:avLst>
              <a:gd name="adj" fmla="val 231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>
                <a:solidFill>
                  <a:srgbClr val="000000"/>
                </a:solidFill>
                <a:ea typeface="MS Gothic" charset="0"/>
                <a:cs typeface="MS Gothic" charset="0"/>
              </a:rPr>
              <a:t>Enforcement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7543800" y="3394075"/>
            <a:ext cx="2286000" cy="685800"/>
          </a:xfrm>
          <a:prstGeom prst="roundRect">
            <a:avLst>
              <a:gd name="adj" fmla="val 231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 anchor="ctr" anchorCtr="1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>
                <a:solidFill>
                  <a:srgbClr val="000000"/>
                </a:solidFill>
                <a:ea typeface="MS Gothic" charset="0"/>
                <a:cs typeface="MS Gothic" charset="0"/>
              </a:rPr>
              <a:t>Education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472238" y="2852738"/>
            <a:ext cx="1587" cy="457200"/>
          </a:xfrm>
          <a:prstGeom prst="line">
            <a:avLst/>
          </a:prstGeom>
          <a:noFill/>
          <a:ln w="5472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029200" y="27813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</TotalTime>
  <Words>455</Words>
  <Application>Microsoft Office PowerPoint</Application>
  <PresentationFormat>Custom</PresentationFormat>
  <Paragraphs>141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Arial</vt:lpstr>
      <vt:lpstr>MS Gothic</vt:lpstr>
      <vt:lpstr>Wingdings</vt:lpstr>
      <vt:lpstr>Helvetica-Black</vt:lpstr>
      <vt:lpstr>Lucida Sans Unicode</vt:lpstr>
      <vt:lpstr>Median</vt:lpstr>
      <vt:lpstr>Data Governance Overview</vt:lpstr>
      <vt:lpstr>What is the Data Governance Function?</vt:lpstr>
      <vt:lpstr>Why do Data Governance?</vt:lpstr>
      <vt:lpstr>DG Educates</vt:lpstr>
      <vt:lpstr>DG Monitors / Enforces</vt:lpstr>
      <vt:lpstr>DG Enforcement vs Education</vt:lpstr>
      <vt:lpstr>DG Enforcement vs Education</vt:lpstr>
      <vt:lpstr>DG Enforcement vs Education</vt:lpstr>
      <vt:lpstr>DG Enforcement vs Education</vt:lpstr>
      <vt:lpstr>DG Education with a Little Nudge of Enforcement</vt:lpstr>
      <vt:lpstr>DG Education with a Little Nudge of Enforcement</vt:lpstr>
      <vt:lpstr>Data Governance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Garrett</dc:creator>
  <cp:lastModifiedBy>eblandis</cp:lastModifiedBy>
  <cp:revision>7</cp:revision>
  <cp:lastPrinted>1601-01-01T00:00:00Z</cp:lastPrinted>
  <dcterms:created xsi:type="dcterms:W3CDTF">2010-04-12T15:04:04Z</dcterms:created>
  <dcterms:modified xsi:type="dcterms:W3CDTF">2010-04-20T16:41:21Z</dcterms:modified>
</cp:coreProperties>
</file>