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9" r:id="rId3"/>
    <p:sldId id="358" r:id="rId4"/>
    <p:sldId id="436" r:id="rId5"/>
    <p:sldId id="437" r:id="rId6"/>
    <p:sldId id="304" r:id="rId7"/>
    <p:sldId id="384" r:id="rId8"/>
    <p:sldId id="385" r:id="rId9"/>
    <p:sldId id="386" r:id="rId10"/>
    <p:sldId id="389" r:id="rId11"/>
    <p:sldId id="390" r:id="rId12"/>
    <p:sldId id="391" r:id="rId13"/>
    <p:sldId id="393" r:id="rId14"/>
    <p:sldId id="367" r:id="rId15"/>
    <p:sldId id="394" r:id="rId16"/>
    <p:sldId id="397" r:id="rId17"/>
    <p:sldId id="398" r:id="rId18"/>
    <p:sldId id="400" r:id="rId19"/>
    <p:sldId id="399" r:id="rId20"/>
    <p:sldId id="402" r:id="rId21"/>
    <p:sldId id="401" r:id="rId22"/>
    <p:sldId id="403" r:id="rId23"/>
    <p:sldId id="407" r:id="rId24"/>
    <p:sldId id="409" r:id="rId25"/>
    <p:sldId id="410" r:id="rId26"/>
    <p:sldId id="411" r:id="rId27"/>
    <p:sldId id="412" r:id="rId28"/>
    <p:sldId id="427" r:id="rId29"/>
    <p:sldId id="413" r:id="rId30"/>
    <p:sldId id="423" r:id="rId31"/>
    <p:sldId id="424" r:id="rId32"/>
    <p:sldId id="425" r:id="rId33"/>
    <p:sldId id="426" r:id="rId34"/>
    <p:sldId id="418" r:id="rId35"/>
    <p:sldId id="419" r:id="rId36"/>
    <p:sldId id="420" r:id="rId37"/>
    <p:sldId id="422" r:id="rId38"/>
    <p:sldId id="431" r:id="rId39"/>
    <p:sldId id="432" r:id="rId40"/>
    <p:sldId id="433" r:id="rId41"/>
    <p:sldId id="434" r:id="rId42"/>
    <p:sldId id="435" r:id="rId43"/>
    <p:sldId id="378" r:id="rId44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>
      <p:cViewPr varScale="1">
        <p:scale>
          <a:sx n="89" d="100"/>
          <a:sy n="89" d="100"/>
        </p:scale>
        <p:origin x="155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66EDA583-7C4E-402D-BE37-E072E88B5D03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439E3B8B-9B29-442C-89C6-FB59CD64D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1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20AD298-98C2-491E-8243-A56363E8A66D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4FF71CE-40D8-4F74-BA66-4CBCD6B7D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3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0360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8340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7762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7302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6694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08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793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3841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1355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5101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661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93484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262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261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23367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8728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39209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28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8327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30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4819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31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40747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32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06566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33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0771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475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F46C359D-1041-4025-88C7-BDE5270A611D}" type="slidenum">
              <a:rPr lang="en-US" sz="1200">
                <a:latin typeface="Calibri" pitchFamily="34" charset="0"/>
              </a:rPr>
              <a:pPr algn="r" defTabSz="933450"/>
              <a:t>34</a:t>
            </a:fld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941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F46C359D-1041-4025-88C7-BDE5270A611D}" type="slidenum">
              <a:rPr lang="en-US" sz="1200">
                <a:latin typeface="Calibri" pitchFamily="34" charset="0"/>
              </a:rPr>
              <a:pPr algn="r" defTabSz="933450"/>
              <a:t>35</a:t>
            </a:fld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809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7EEA9A38-A25E-4AEB-845F-F9BE990C8EBC}" type="slidenum">
              <a:rPr lang="en-US" sz="1200">
                <a:latin typeface="Calibri" pitchFamily="34" charset="0"/>
              </a:rPr>
              <a:pPr algn="r" defTabSz="933450"/>
              <a:t>36</a:t>
            </a:fld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237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37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35196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39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12617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40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95451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7EEA9A38-A25E-4AEB-845F-F9BE990C8EBC}" type="slidenum">
              <a:rPr lang="en-US" sz="1200">
                <a:latin typeface="Calibri" pitchFamily="34" charset="0"/>
              </a:rPr>
              <a:pPr algn="r" defTabSz="933450"/>
              <a:t>41</a:t>
            </a:fld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993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7EEA9A38-A25E-4AEB-845F-F9BE990C8EBC}" type="slidenum">
              <a:rPr lang="en-US" sz="1200">
                <a:latin typeface="Calibri" pitchFamily="34" charset="0"/>
              </a:rPr>
              <a:pPr algn="r" defTabSz="933450"/>
              <a:t>42</a:t>
            </a:fld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872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7EEA9A38-A25E-4AEB-845F-F9BE990C8EBC}" type="slidenum">
              <a:rPr lang="en-US" sz="1200">
                <a:latin typeface="Calibri" pitchFamily="34" charset="0"/>
              </a:rPr>
              <a:pPr algn="r" defTabSz="933450"/>
              <a:t>43</a:t>
            </a:fld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0325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5129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467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804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2814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200BB-FB5C-41BF-BF38-EDF81E66A680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669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42F8-8D49-44C6-A56A-50A931EABE5F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14F3B-3811-4A90-8C5B-C54DA92C8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B597-6421-4587-B6A7-C0D348D895DE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C50DA-7B54-4D82-8F8E-2583FD58A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CC9A2-90CF-48B1-B618-50602650123E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B26B6-0C18-4013-94EF-F93B762F9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D901-3830-4133-89F9-728AEB0B673A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BF908-648E-40CA-B6F1-C391C3E90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B435C-E382-4F01-AD24-4295FCF21F70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E3978-4651-4B8B-B8E6-65F608FDB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6970-0056-4E87-BD84-793890A58F9F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2E84-802C-4F37-8EC2-E475190F6F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2C748-AA7A-47CD-A7A3-0B04E47820BA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427C-E859-49F9-961D-36BBE51F2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E2BD2-1EEE-4AFF-9C91-3E8859562EEB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422CC-0E29-492B-9365-53FA986E0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353C2-D46A-4B00-B4EE-E91307BDC19B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56AE-07C8-4A56-9841-DF6B5D4E7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249D3-EA18-4CD2-85EC-BC029AB900D9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F27D6-2C86-48C1-8E3C-59269B384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FAF61-5B31-4108-A1DE-4092A3CA2A61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92465-3C9E-492B-9EE7-FD9802A59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adfad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6EF3C1E-810F-4EDF-9509-2896CB71C2F1}" type="datetimeFigureOut">
              <a:rPr lang="en-US"/>
              <a:pPr>
                <a:defRPr/>
              </a:pPr>
              <a:t>11/11/2016</a:t>
            </a:fld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0978F4-CDFE-4E03-B568-E57C20FAB1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erdataguy.com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dataguy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 Database Reverse Engineering Case Study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>
                <a:solidFill>
                  <a:srgbClr val="898989"/>
                </a:solidFill>
                <a:latin typeface="Arial Narrow" pitchFamily="34" charset="0"/>
              </a:rPr>
              <a:t>Michael R. Blaha, DSc.</a:t>
            </a:r>
            <a:br>
              <a:rPr lang="en-US" dirty="0" smtClean="0">
                <a:solidFill>
                  <a:srgbClr val="898989"/>
                </a:solidFill>
                <a:latin typeface="Arial Narrow" pitchFamily="34" charset="0"/>
              </a:rPr>
            </a:br>
            <a:r>
              <a:rPr lang="en-US" dirty="0" smtClean="0">
                <a:solidFill>
                  <a:srgbClr val="898989"/>
                </a:solidFill>
                <a:latin typeface="Arial Narrow" pitchFamily="34" charset="0"/>
              </a:rPr>
              <a:t>blaha@computer.org</a:t>
            </a:r>
            <a:br>
              <a:rPr lang="en-US" dirty="0" smtClean="0">
                <a:solidFill>
                  <a:srgbClr val="898989"/>
                </a:solidFill>
                <a:latin typeface="Arial Narrow" pitchFamily="34" charset="0"/>
              </a:rPr>
            </a:br>
            <a:r>
              <a:rPr lang="en-US" dirty="0" smtClean="0">
                <a:solidFill>
                  <a:srgbClr val="898989"/>
                </a:solidFill>
                <a:latin typeface="Arial Narrow" pitchFamily="34" charset="0"/>
                <a:hlinkClick r:id="rId2"/>
              </a:rPr>
              <a:t>www.superdataguy.com</a:t>
            </a:r>
            <a:endParaRPr lang="en-US" dirty="0" smtClean="0">
              <a:solidFill>
                <a:srgbClr val="898989"/>
              </a:solidFill>
              <a:latin typeface="Arial Narrow" pitchFamily="34" charset="0"/>
            </a:endParaRPr>
          </a:p>
        </p:txBody>
      </p:sp>
      <p:sp>
        <p:nvSpPr>
          <p:cNvPr id="15363" name="Title 1"/>
          <p:cNvSpPr>
            <a:spLocks/>
          </p:cNvSpPr>
          <p:nvPr/>
        </p:nvSpPr>
        <p:spPr bwMode="auto">
          <a:xfrm>
            <a:off x="685800" y="381000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folHlink"/>
                </a:solidFill>
                <a:latin typeface="Arial Black" pitchFamily="34" charset="0"/>
              </a:rPr>
              <a:t>DAMA </a:t>
            </a:r>
            <a:r>
              <a:rPr lang="en-US" sz="3200" dirty="0" smtClean="0">
                <a:solidFill>
                  <a:schemeClr val="folHlink"/>
                </a:solidFill>
                <a:latin typeface="Arial Black" pitchFamily="34" charset="0"/>
              </a:rPr>
              <a:t>MN</a:t>
            </a:r>
            <a:r>
              <a:rPr lang="en-US" sz="3200" dirty="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sz="32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chemeClr val="folHlink"/>
                </a:solidFill>
                <a:latin typeface="Arial Black" pitchFamily="34" charset="0"/>
              </a:rPr>
              <a:t>Nov. 16, </a:t>
            </a:r>
            <a:r>
              <a:rPr lang="en-US" sz="3200" dirty="0" smtClean="0">
                <a:solidFill>
                  <a:schemeClr val="folHlink"/>
                </a:solidFill>
                <a:latin typeface="Arial Black" pitchFamily="34" charset="0"/>
              </a:rPr>
              <a:t>2016</a:t>
            </a:r>
            <a:endParaRPr lang="en-US" sz="3200" dirty="0">
              <a:solidFill>
                <a:schemeClr val="folHlink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Record Counts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 smtClean="0">
                <a:solidFill>
                  <a:srgbClr val="3333CC"/>
                </a:solidFill>
              </a:rPr>
              <a:t>From querying the MySQL database</a:t>
            </a:r>
            <a:endParaRPr lang="en-US" sz="2400" b="1" i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993090"/>
              </p:ext>
            </p:extLst>
          </p:nvPr>
        </p:nvGraphicFramePr>
        <p:xfrm>
          <a:off x="3113961" y="1956049"/>
          <a:ext cx="3108960" cy="43281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651760"/>
                <a:gridCol w="4572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wp_fqir_commentmeta</a:t>
                      </a:r>
                      <a:endParaRPr lang="en-US" sz="1400" dirty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wp_fqir_comments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31</a:t>
                      </a:r>
                      <a:endParaRPr lang="en-US" sz="14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wp_fqir_links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wp_fqir_options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377</a:t>
                      </a:r>
                      <a:endParaRPr lang="en-US" sz="14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wp_fqir_postmeta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703</a:t>
                      </a:r>
                      <a:endParaRPr lang="en-US" sz="14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wp_fqir_posts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434</a:t>
                      </a:r>
                      <a:endParaRPr lang="en-US" sz="14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wp_fqir_term_relationships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64</a:t>
                      </a:r>
                      <a:endParaRPr lang="en-US" sz="14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wp_fqir_term_taxonomy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wp_fqir_termmeta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wp_fqir_terms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wp_fqir_usermeta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49</a:t>
                      </a:r>
                      <a:endParaRPr lang="en-US" sz="14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wp_fqir_users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Manually Add FKs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Look for name similarity</a:t>
            </a:r>
          </a:p>
          <a:p>
            <a:pPr eaLnBrk="1" hangingPunct="1"/>
            <a:r>
              <a:rPr lang="en-US" sz="2800" dirty="0" smtClean="0"/>
              <a:t>Verify with data analysis</a:t>
            </a:r>
          </a:p>
          <a:p>
            <a:pPr lvl="1" eaLnBrk="1" hangingPunct="1"/>
            <a:r>
              <a:rPr lang="en-US" sz="2400" dirty="0" smtClean="0"/>
              <a:t>SELECT * FROM wp_fqir_commentmeta</a:t>
            </a:r>
            <a:br>
              <a:rPr lang="en-US" sz="2400" dirty="0" smtClean="0"/>
            </a:br>
            <a:r>
              <a:rPr lang="en-US" sz="2400" dirty="0" smtClean="0"/>
              <a:t>WHERE </a:t>
            </a:r>
            <a:r>
              <a:rPr lang="en-US" sz="2400" dirty="0"/>
              <a:t>comment_ID NOT </a:t>
            </a:r>
            <a:r>
              <a:rPr lang="en-US" sz="2400" dirty="0" smtClean="0"/>
              <a:t>IN</a:t>
            </a:r>
            <a:br>
              <a:rPr lang="en-US" sz="2400" dirty="0" smtClean="0"/>
            </a:br>
            <a:r>
              <a:rPr lang="en-US" sz="2400" dirty="0" smtClean="0"/>
              <a:t>     (</a:t>
            </a:r>
            <a:r>
              <a:rPr lang="en-US" sz="2400" dirty="0"/>
              <a:t>SELECT comment_ID </a:t>
            </a:r>
            <a:r>
              <a:rPr lang="en-US" sz="2400" dirty="0" smtClean="0"/>
              <a:t>FROM wp_fqir_comments);</a:t>
            </a:r>
            <a:br>
              <a:rPr lang="en-US" sz="2400" dirty="0" smtClean="0"/>
            </a:br>
            <a:r>
              <a:rPr lang="en-US" sz="2400" dirty="0" smtClean="0"/>
              <a:t>-- </a:t>
            </a:r>
            <a:r>
              <a:rPr lang="en-US" sz="2400" dirty="0"/>
              <a:t>0 </a:t>
            </a:r>
            <a:r>
              <a:rPr lang="en-US" sz="2400" dirty="0" smtClean="0"/>
              <a:t>records</a:t>
            </a:r>
            <a:r>
              <a:rPr lang="en-US" sz="2400" dirty="0"/>
              <a:t>	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SELECT * FROM wp_fqir_commentmeta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WHERE comment_ID </a:t>
            </a:r>
            <a:r>
              <a:rPr lang="en-US" sz="2400" dirty="0"/>
              <a:t>IS NULL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-- </a:t>
            </a:r>
            <a:r>
              <a:rPr lang="en-US" sz="2400" dirty="0"/>
              <a:t>0 </a:t>
            </a:r>
            <a:r>
              <a:rPr lang="en-US" sz="2400" dirty="0" smtClean="0"/>
              <a:t>records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66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DBRE ERwin Model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592" y="1228725"/>
            <a:ext cx="5808452" cy="540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30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Commentary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/>
              <a:t>WordPress has a very small </a:t>
            </a:r>
            <a:r>
              <a:rPr lang="en-US" sz="2800" dirty="0" smtClean="0"/>
              <a:t>schema</a:t>
            </a:r>
            <a:endParaRPr lang="en-US" sz="2800" dirty="0"/>
          </a:p>
          <a:p>
            <a:pPr lvl="1" eaLnBrk="1" hangingPunct="1"/>
            <a:r>
              <a:rPr lang="en-US" sz="2400" dirty="0"/>
              <a:t>Only 12 tables</a:t>
            </a:r>
          </a:p>
          <a:p>
            <a:pPr lvl="1" eaLnBrk="1" hangingPunct="1"/>
            <a:r>
              <a:rPr lang="en-US" sz="2400" dirty="0"/>
              <a:t>I had expected more </a:t>
            </a:r>
            <a:r>
              <a:rPr lang="en-US" sz="2400" dirty="0" smtClean="0"/>
              <a:t>tables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WordPress has no dangling references</a:t>
            </a:r>
            <a:endParaRPr lang="en-US" sz="2800" dirty="0"/>
          </a:p>
          <a:p>
            <a:pPr lvl="1" eaLnBrk="1" hangingPunct="1"/>
            <a:r>
              <a:rPr lang="en-US" sz="2400" dirty="0" smtClean="0"/>
              <a:t>WordPress lacks RI</a:t>
            </a:r>
          </a:p>
          <a:p>
            <a:pPr lvl="1" eaLnBrk="1" hangingPunct="1"/>
            <a:r>
              <a:rPr lang="en-US" sz="2400" dirty="0" smtClean="0"/>
              <a:t>WordPress compensates with careful programming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ERwin only partially reverse engineers MySQL</a:t>
            </a:r>
            <a:endParaRPr lang="en-US" sz="2800" dirty="0"/>
          </a:p>
          <a:p>
            <a:pPr lvl="1" eaLnBrk="1" hangingPunct="1"/>
            <a:r>
              <a:rPr lang="en-US" sz="2400" dirty="0" smtClean="0"/>
              <a:t>It chokes on some keywords</a:t>
            </a:r>
          </a:p>
        </p:txBody>
      </p:sp>
    </p:spTree>
    <p:extLst>
      <p:ext uri="{BB962C8B-B14F-4D97-AF65-F5344CB8AC3E}">
        <p14:creationId xmlns:p14="http://schemas.microsoft.com/office/powerpoint/2010/main" val="25424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856232"/>
            <a:ext cx="7772400" cy="2020824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Case Study 2:</a:t>
            </a:r>
            <a:b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Reverse Engineer Adventure Works 2012</a:t>
            </a:r>
          </a:p>
        </p:txBody>
      </p:sp>
      <p:sp>
        <p:nvSpPr>
          <p:cNvPr id="23554" name="Title 1"/>
          <p:cNvSpPr>
            <a:spLocks/>
          </p:cNvSpPr>
          <p:nvPr/>
        </p:nvSpPr>
        <p:spPr bwMode="auto">
          <a:xfrm>
            <a:off x="685800" y="381000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dirty="0">
              <a:solidFill>
                <a:schemeClr val="folHlin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8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Rationale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Adventure Works 2012 is </a:t>
            </a:r>
            <a:r>
              <a:rPr lang="en-US" sz="2800" dirty="0"/>
              <a:t>an interesting </a:t>
            </a:r>
            <a:r>
              <a:rPr lang="en-US" sz="2800" dirty="0" smtClean="0"/>
              <a:t>DBRE </a:t>
            </a:r>
            <a:r>
              <a:rPr lang="en-US" sz="2800" dirty="0"/>
              <a:t>case study </a:t>
            </a:r>
            <a:r>
              <a:rPr lang="en-US" sz="2800" dirty="0" smtClean="0"/>
              <a:t>because...</a:t>
            </a:r>
          </a:p>
          <a:p>
            <a:pPr lvl="1" eaLnBrk="1" hangingPunct="1"/>
            <a:r>
              <a:rPr lang="en-US" sz="2400" dirty="0" smtClean="0"/>
              <a:t>Adventure Works is a free database provided with MS SQL Server</a:t>
            </a:r>
          </a:p>
          <a:p>
            <a:pPr lvl="1" eaLnBrk="1" hangingPunct="1"/>
            <a:r>
              <a:rPr lang="en-US" sz="2400" dirty="0" smtClean="0"/>
              <a:t>The case study has a populated database</a:t>
            </a:r>
            <a:br>
              <a:rPr lang="en-US" sz="2400" dirty="0" smtClean="0"/>
            </a:br>
            <a:r>
              <a:rPr lang="en-US" sz="2400" dirty="0" smtClean="0"/>
              <a:t>The data is not proprietary</a:t>
            </a:r>
          </a:p>
          <a:p>
            <a:pPr lvl="1" eaLnBrk="1" hangingPunct="1"/>
            <a:r>
              <a:rPr lang="en-US" sz="2400" dirty="0" smtClean="0"/>
              <a:t>The database is of medium size (71 tables)</a:t>
            </a:r>
          </a:p>
          <a:p>
            <a:pPr lvl="1" eaLnBrk="1" hangingPunct="1"/>
            <a:r>
              <a:rPr lang="en-US" sz="2400" dirty="0" smtClean="0"/>
              <a:t>The database defines referential integrity</a:t>
            </a:r>
            <a:br>
              <a:rPr lang="en-US" sz="2400" dirty="0" smtClean="0"/>
            </a:br>
            <a:r>
              <a:rPr lang="en-US" sz="2400" dirty="0" smtClean="0"/>
              <a:t>Only one FK is missing</a:t>
            </a:r>
          </a:p>
        </p:txBody>
      </p:sp>
    </p:spTree>
    <p:extLst>
      <p:ext uri="{BB962C8B-B14F-4D97-AF65-F5344CB8AC3E}">
        <p14:creationId xmlns:p14="http://schemas.microsoft.com/office/powerpoint/2010/main" val="38609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Mechanical Approach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/>
              <a:t>Strip down the schema to get to a core </a:t>
            </a:r>
            <a:r>
              <a:rPr lang="en-US" sz="2800" dirty="0" smtClean="0"/>
              <a:t>model</a:t>
            </a:r>
          </a:p>
          <a:p>
            <a:pPr eaLnBrk="1" hangingPunct="1"/>
            <a:r>
              <a:rPr lang="en-US" sz="2800" dirty="0" smtClean="0"/>
              <a:t>This is like skimming a book</a:t>
            </a:r>
          </a:p>
          <a:p>
            <a:pPr lvl="1" eaLnBrk="1" hangingPunct="1"/>
            <a:r>
              <a:rPr lang="en-US" sz="2400" dirty="0" smtClean="0"/>
              <a:t>We are working towards an abridgement of a model</a:t>
            </a:r>
          </a:p>
          <a:p>
            <a:pPr eaLnBrk="1" hangingPunct="1"/>
            <a:r>
              <a:rPr lang="en-US" sz="2800" dirty="0" smtClean="0"/>
              <a:t>We can quickly get a sense of a schema</a:t>
            </a:r>
          </a:p>
          <a:p>
            <a:pPr eaLnBrk="1" hangingPunct="1"/>
            <a:r>
              <a:rPr lang="en-US" sz="2800" dirty="0" smtClean="0"/>
              <a:t>We will use ER/Studio</a:t>
            </a:r>
          </a:p>
        </p:txBody>
      </p:sp>
    </p:spTree>
    <p:extLst>
      <p:ext uri="{BB962C8B-B14F-4D97-AF65-F5344CB8AC3E}">
        <p14:creationId xmlns:p14="http://schemas.microsoft.com/office/powerpoint/2010/main" val="27128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Record Counts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5922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 smtClean="0">
                <a:solidFill>
                  <a:srgbClr val="3333CC"/>
                </a:solidFill>
              </a:rPr>
              <a:t>Query the SQL Server database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9531"/>
              </p:ext>
            </p:extLst>
          </p:nvPr>
        </p:nvGraphicFramePr>
        <p:xfrm>
          <a:off x="304800" y="1956049"/>
          <a:ext cx="4114800" cy="41148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64008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dbo.AWBuildVersion</a:t>
                      </a:r>
                      <a:endParaRPr lang="en-US" sz="1400" dirty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dbo.DatabaseLog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1597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dbo.ErrorLog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HumanResources.Department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HumanResources.Employee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290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HumanResources.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EmployeeDepartmentHistory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296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HumanResources.EmployeePayHistory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HumanResources.JobCandidate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HumanResources.Shift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Person.Address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19614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Person.AddressType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56235"/>
              </p:ext>
            </p:extLst>
          </p:nvPr>
        </p:nvGraphicFramePr>
        <p:xfrm>
          <a:off x="4820841" y="1902709"/>
          <a:ext cx="4114800" cy="39624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64008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Person.BusinessEntity</a:t>
                      </a:r>
                      <a:endParaRPr lang="en-US" sz="1400" dirty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20777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Person.BusinessEntityAddress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19614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Person.BusinessEntityContact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909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Person.ContactType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Person.CountryRegion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238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Person.EmailAddress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19972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Person.Password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19972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Person.Person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19972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Person.PersonPhone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19972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Person.PhoneNumberType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Person.StateProvince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181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4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Record Counts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5922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 smtClean="0">
                <a:solidFill>
                  <a:srgbClr val="3333CC"/>
                </a:solidFill>
              </a:rPr>
              <a:t>Record counts partially indicate table purpose</a:t>
            </a: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950116"/>
              </p:ext>
            </p:extLst>
          </p:nvPr>
        </p:nvGraphicFramePr>
        <p:xfrm>
          <a:off x="304800" y="1956049"/>
          <a:ext cx="4114800" cy="43281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64008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Production.BillOfMaterials</a:t>
                      </a:r>
                      <a:endParaRPr lang="en-US" sz="1400" dirty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2679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Production.Culture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Production.Document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Production.Illustration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Production.Location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Production.ProductCategory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Production.ProductCostHistory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395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Production.ProductDescription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762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Production.ProductDocument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Production.ProductInventory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1069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Production.ProductListPriceHistory</a:t>
                      </a:r>
                      <a:endParaRPr lang="en-US" sz="14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395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229936"/>
              </p:ext>
            </p:extLst>
          </p:nvPr>
        </p:nvGraphicFramePr>
        <p:xfrm>
          <a:off x="4709160" y="1902709"/>
          <a:ext cx="4206240" cy="45415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73152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Production.ProductModel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Production.ProductModelIllustration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Production.ProductModel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ProductDescriptionCulture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762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Production.ProductPhoto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Production.ProductProductPhoto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Production.ProductReview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Production.ProductSubcategory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Production.ScrapReason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Production.TransactionHistory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113443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Production.TransactionHistoryArchive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89253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Production.UnitMeasure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Production.WorkOrder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72591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5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Record Counts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5922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 smtClean="0">
                <a:solidFill>
                  <a:srgbClr val="3333CC"/>
                </a:solidFill>
              </a:rPr>
              <a:t>Note different counts for ‘types’ and ‘instances’</a:t>
            </a:r>
            <a:endParaRPr lang="en-US" sz="2800" dirty="0"/>
          </a:p>
          <a:p>
            <a:pPr eaLnBrk="1" hangingPunct="1"/>
            <a:r>
              <a:rPr lang="en-US" sz="2400" dirty="0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56980"/>
              </p:ext>
            </p:extLst>
          </p:nvPr>
        </p:nvGraphicFramePr>
        <p:xfrm>
          <a:off x="228600" y="1956049"/>
          <a:ext cx="4206240" cy="47548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73152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Purchasing.WorkOrderRouting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67131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Purchasing.ProductVendor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460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Purchasing.PurchaseOrderDetail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8845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Purchasing.PurchaseOrderHeader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4012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Purchasing.ShipMethod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Purchasing.Vendor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Sales.CountryRegionCurrency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Sales.CreditCard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19118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Sales.Currency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Sales.CurrencyRate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13532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Sales.Customer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19820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Sales.PersonCreditCard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19118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Sales.SalesOrderDetail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121317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53045"/>
              </p:ext>
            </p:extLst>
          </p:nvPr>
        </p:nvGraphicFramePr>
        <p:xfrm>
          <a:off x="4709160" y="1902709"/>
          <a:ext cx="4206240" cy="43891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73152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Sales.SalesOrderHeader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31465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Sales.SalesOrderHeaderSalesReason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27647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Sales.SalesPerson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Sales.SalesPersonQuotaHistory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Sales.SalesReason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Sales.SalesTaxRate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Sales.SalesTerritory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Sales.SalesTerritoryHistory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Sales.ShoppingCartItem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Sales.SpecialOffer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Sales.SpecialOfferProduct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538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Sales.Store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0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What is Database Reverse Engineering?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90712"/>
            <a:ext cx="8382000" cy="45100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 smtClean="0">
                <a:solidFill>
                  <a:srgbClr val="3333CC"/>
                </a:solidFill>
              </a:rPr>
              <a:t>Reverse engineering is the inverse to normal development</a:t>
            </a:r>
          </a:p>
          <a:p>
            <a:pPr eaLnBrk="1" hangingPunct="1"/>
            <a:r>
              <a:rPr lang="en-US" sz="2800" dirty="0" smtClean="0"/>
              <a:t>Start with an application and work backwards to understand the software and infer its intent</a:t>
            </a:r>
          </a:p>
          <a:p>
            <a:pPr eaLnBrk="1" hangingPunct="1"/>
            <a:r>
              <a:rPr lang="en-US" sz="2800" dirty="0" smtClean="0"/>
              <a:t>Reverse engineering can apply to a variety of artifacts</a:t>
            </a:r>
          </a:p>
          <a:p>
            <a:pPr lvl="1" eaLnBrk="1" hangingPunct="1"/>
            <a:r>
              <a:rPr lang="en-US" sz="2400" dirty="0" smtClean="0"/>
              <a:t>Hardware, programming code, databases, …</a:t>
            </a:r>
          </a:p>
          <a:p>
            <a:pPr eaLnBrk="1" hangingPunct="1"/>
            <a:r>
              <a:rPr lang="en-US" sz="2800" dirty="0" smtClean="0"/>
              <a:t>Our focus here is on databases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Processing Details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/>
              <a:t>Import schema into ER/Studio</a:t>
            </a:r>
          </a:p>
          <a:p>
            <a:pPr lvl="1" eaLnBrk="1" hangingPunct="1"/>
            <a:r>
              <a:rPr lang="en-US" sz="2400" dirty="0" smtClean="0"/>
              <a:t>File / New / Reverse engineer AdventureWorks2012</a:t>
            </a:r>
          </a:p>
          <a:p>
            <a:pPr lvl="1" eaLnBrk="1" hangingPunct="1"/>
            <a:r>
              <a:rPr lang="en-US" sz="2400" dirty="0" smtClean="0"/>
              <a:t>All owners, user tables, no inferences</a:t>
            </a:r>
          </a:p>
          <a:p>
            <a:pPr lvl="1" eaLnBrk="1" hangingPunct="1"/>
            <a:r>
              <a:rPr lang="en-US" sz="2400" dirty="0" smtClean="0"/>
              <a:t>Add FK Production.WorkOrderRouting.ProductID -&gt; Production.Product.ProductID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/>
              <a:t>Successively delete all entity types with 0,1 connections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Delete entity types with few (&lt;= 3) connections</a:t>
            </a:r>
          </a:p>
        </p:txBody>
      </p:sp>
    </p:spTree>
    <p:extLst>
      <p:ext uri="{BB962C8B-B14F-4D97-AF65-F5344CB8AC3E}">
        <p14:creationId xmlns:p14="http://schemas.microsoft.com/office/powerpoint/2010/main" val="16407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Step 1: ER/Studio Model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1437765"/>
            <a:ext cx="8859224" cy="444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Step 2: ER/Studio Model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47" y="1417638"/>
            <a:ext cx="8828505" cy="48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Step 3: ER/Studio Model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3" y="1138039"/>
            <a:ext cx="8933863" cy="563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Step 3: Final Tables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5922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 smtClean="0">
                <a:solidFill>
                  <a:srgbClr val="3333CC"/>
                </a:solidFill>
              </a:rPr>
              <a:t>Remaining tables in black</a:t>
            </a: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66744"/>
              </p:ext>
            </p:extLst>
          </p:nvPr>
        </p:nvGraphicFramePr>
        <p:xfrm>
          <a:off x="304800" y="1956049"/>
          <a:ext cx="4114800" cy="41148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64008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dbo.AWBuildVersion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dbo.DatabaseLog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1597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dbo.ErrorLog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HumanResources.Department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HumanResources.Employee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290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HumanResources.</a:t>
                      </a:r>
                      <a:br>
                        <a:rPr lang="en-US" sz="1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EmployeeDepartmentHistory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296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HumanResources.EmployeePayHistory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HumanResources.JobCandidate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HumanResources.Shift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Person.Address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19614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Person.AddressType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36652"/>
              </p:ext>
            </p:extLst>
          </p:nvPr>
        </p:nvGraphicFramePr>
        <p:xfrm>
          <a:off x="4820841" y="1902709"/>
          <a:ext cx="4114800" cy="39624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64008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Person.BusinessEntity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20777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Person.BusinessEntityAddress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19614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Person.BusinessEntityContact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909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Person.ContactType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Person.CountryRegion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238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Person.EmailAddress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19972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Person.Password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19972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Person.Person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19972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Person.PersonPhone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19972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Person.PhoneNumberType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Person.StateProvince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181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7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Step 3: Final Tables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5922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 smtClean="0">
                <a:solidFill>
                  <a:srgbClr val="3333CC"/>
                </a:solidFill>
              </a:rPr>
              <a:t>Deleted tables </a:t>
            </a:r>
            <a:r>
              <a:rPr lang="en-US" sz="2800" b="1" i="1" dirty="0">
                <a:solidFill>
                  <a:srgbClr val="3333CC"/>
                </a:solidFill>
              </a:rPr>
              <a:t>in </a:t>
            </a:r>
            <a:r>
              <a:rPr lang="en-US" sz="2800" b="1" i="1" dirty="0" smtClean="0">
                <a:solidFill>
                  <a:srgbClr val="3333CC"/>
                </a:solidFill>
              </a:rPr>
              <a:t>red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341980"/>
              </p:ext>
            </p:extLst>
          </p:nvPr>
        </p:nvGraphicFramePr>
        <p:xfrm>
          <a:off x="304800" y="1956049"/>
          <a:ext cx="4114800" cy="43281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64008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rgbClr val="FF0000"/>
                          </a:solidFill>
                        </a:rPr>
                        <a:t>Production.BillOfMaterials</a:t>
                      </a:r>
                      <a:endParaRPr lang="en-US" sz="1400" i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2679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Production.Culture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Production.Document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Production.Illustration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Production.Location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Production.Product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Production.ProductCategory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Production.ProductCostHistory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395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Production.ProductDescription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762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Production.ProductDocument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Production.ProductInventory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1069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Production.ProductListPriceHistory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395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8218"/>
              </p:ext>
            </p:extLst>
          </p:nvPr>
        </p:nvGraphicFramePr>
        <p:xfrm>
          <a:off x="4709160" y="1902709"/>
          <a:ext cx="4206240" cy="45415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73152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Production.ProductModel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Production.ProductModelIllustration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Production.ProductModel</a:t>
                      </a:r>
                      <a:br>
                        <a:rPr lang="en-US" sz="1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ProductDescriptionCulture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762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Production.ProductPhoto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Production.ProductProductPhoto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Production.ProductReview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Production.ProductSubcategory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Production.ScrapReason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Production.TransactionHistory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113443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Production.TransactionHistoryArchive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89253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Production.UnitMeasure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Production.WorkOrder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72591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6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Step 3: Final Tables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5922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86908"/>
              </p:ext>
            </p:extLst>
          </p:nvPr>
        </p:nvGraphicFramePr>
        <p:xfrm>
          <a:off x="228600" y="1956049"/>
          <a:ext cx="4206240" cy="47548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73152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Purchasing.WorkOrderRouting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67131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Purchasing.ProductVendor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460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Purchasing.PurchaseOrderDetail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8845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Purchasing.PurchaseOrderHeader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4012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Purchasing.ShipMethod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Purchasing.Vendor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Sales.CountryRegionCurrency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Sales.CreditCard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19118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Sales.Currency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Sales.CurrencyRate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13532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Sales.Customer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19820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Sales.PersonCreditCard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19118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Sales.SalesOrderDetail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121317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07376"/>
              </p:ext>
            </p:extLst>
          </p:nvPr>
        </p:nvGraphicFramePr>
        <p:xfrm>
          <a:off x="4709160" y="1902709"/>
          <a:ext cx="4206240" cy="43891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474720"/>
                <a:gridCol w="73152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Sales.SalesOrderHeader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31465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Sales.SalesOrderHeaderSalesReason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27647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Sales.SalesPerson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Sales.SalesPersonQuotaHistory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Sales.SalesReason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Sales.SalesTaxRate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Sales.SalesTerritory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Sales.SalesTerritoryHistory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Sales.ShoppingCartItem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Sales.SpecialOffer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Sales.SpecialOfferProduct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538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Sales.Store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9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5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Commentary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DBRE depends on having FKs</a:t>
            </a:r>
            <a:endParaRPr lang="en-US" sz="2400" dirty="0"/>
          </a:p>
          <a:p>
            <a:pPr eaLnBrk="1" hangingPunct="1"/>
            <a:r>
              <a:rPr lang="en-US" sz="2800" dirty="0" smtClean="0"/>
              <a:t>The 0,1 connection deletions lose little info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The “few” connections deletions are speculative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Supertype/subtypes are troublesome</a:t>
            </a:r>
            <a:endParaRPr lang="en-US" sz="2800" dirty="0"/>
          </a:p>
          <a:p>
            <a:pPr lvl="1" eaLnBrk="1" hangingPunct="1"/>
            <a:r>
              <a:rPr lang="en-US" sz="2400" dirty="0" smtClean="0"/>
              <a:t>From a separate manual DBRE</a:t>
            </a:r>
          </a:p>
          <a:p>
            <a:pPr lvl="1" eaLnBrk="1" hangingPunct="1"/>
            <a:r>
              <a:rPr lang="en-US" sz="2400" dirty="0" smtClean="0"/>
              <a:t>BusinessEntity -&gt; Employee, Vendor, Person, Store</a:t>
            </a:r>
          </a:p>
          <a:p>
            <a:pPr lvl="1" eaLnBrk="1" hangingPunct="1"/>
            <a:r>
              <a:rPr lang="en-US" sz="2400" dirty="0" smtClean="0"/>
              <a:t>Employee -&gt; SalesPerson</a:t>
            </a:r>
          </a:p>
        </p:txBody>
      </p:sp>
    </p:spTree>
    <p:extLst>
      <p:ext uri="{BB962C8B-B14F-4D97-AF65-F5344CB8AC3E}">
        <p14:creationId xmlns:p14="http://schemas.microsoft.com/office/powerpoint/2010/main" val="19054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Supertype / Subtype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427" y="1295400"/>
            <a:ext cx="7267173" cy="50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Case Study 3:</a:t>
            </a:r>
            <a:b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Core DBRE</a:t>
            </a:r>
          </a:p>
        </p:txBody>
      </p:sp>
      <p:sp>
        <p:nvSpPr>
          <p:cNvPr id="23554" name="Title 1"/>
          <p:cNvSpPr>
            <a:spLocks/>
          </p:cNvSpPr>
          <p:nvPr/>
        </p:nvSpPr>
        <p:spPr bwMode="auto">
          <a:xfrm>
            <a:off x="685800" y="381000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dirty="0">
              <a:solidFill>
                <a:schemeClr val="folHlin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Why Would Anyone Want to Do DBRE?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90713"/>
            <a:ext cx="83820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To elicit requirements</a:t>
            </a:r>
          </a:p>
          <a:p>
            <a:pPr lvl="1" eaLnBrk="1" hangingPunct="1"/>
            <a:r>
              <a:rPr lang="en-US" sz="2400" dirty="0" smtClean="0"/>
              <a:t>DBRE is not intended to perpetuate past flaws</a:t>
            </a:r>
          </a:p>
          <a:p>
            <a:pPr lvl="1" eaLnBrk="1" hangingPunct="1"/>
            <a:r>
              <a:rPr lang="en-US" sz="2400" dirty="0" smtClean="0"/>
              <a:t>DBRE is merely a source of tentative requirements</a:t>
            </a:r>
          </a:p>
          <a:p>
            <a:pPr eaLnBrk="1" hangingPunct="1"/>
            <a:r>
              <a:rPr lang="en-US" sz="2800" dirty="0" smtClean="0"/>
              <a:t>To convert legacy data</a:t>
            </a:r>
          </a:p>
          <a:p>
            <a:pPr eaLnBrk="1" hangingPunct="1"/>
            <a:r>
              <a:rPr lang="en-US" sz="2800" dirty="0" smtClean="0"/>
              <a:t>To integrate application stovepipes</a:t>
            </a:r>
          </a:p>
          <a:p>
            <a:pPr eaLnBrk="1" hangingPunct="1"/>
            <a:r>
              <a:rPr lang="en-US" sz="2800" dirty="0" smtClean="0"/>
              <a:t>To assess software</a:t>
            </a:r>
          </a:p>
          <a:p>
            <a:pPr eaLnBrk="1" hangingPunct="1"/>
            <a:r>
              <a:rPr lang="en-US" sz="2800" dirty="0" smtClean="0"/>
              <a:t>To assist maintenance</a:t>
            </a:r>
          </a:p>
          <a:p>
            <a:pPr eaLnBrk="1" hangingPunct="1"/>
            <a:r>
              <a:rPr lang="en-US" sz="2800" dirty="0" smtClean="0"/>
              <a:t>To construct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1490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Rationale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project building a very large data warehouse</a:t>
            </a:r>
          </a:p>
          <a:p>
            <a:pPr lvl="1" eaLnBrk="1" hangingPunct="1"/>
            <a:r>
              <a:rPr lang="en-US" sz="2400" dirty="0" smtClean="0"/>
              <a:t>100 facts</a:t>
            </a:r>
          </a:p>
          <a:p>
            <a:pPr lvl="1" eaLnBrk="1" hangingPunct="1"/>
            <a:r>
              <a:rPr lang="en-US" sz="2400" dirty="0" smtClean="0"/>
              <a:t>200 dimensions</a:t>
            </a:r>
          </a:p>
          <a:p>
            <a:pPr eaLnBrk="1" hangingPunct="1"/>
            <a:r>
              <a:rPr lang="en-US" sz="2800" dirty="0" smtClean="0"/>
              <a:t>The primary operational feeder application has 8500 tables</a:t>
            </a:r>
          </a:p>
          <a:p>
            <a:pPr eaLnBrk="1" hangingPunct="1"/>
            <a:r>
              <a:rPr lang="en-US" sz="2800" dirty="0" smtClean="0"/>
              <a:t>I was new to the project and there was a lot to learn</a:t>
            </a:r>
          </a:p>
          <a:p>
            <a:pPr eaLnBrk="1" hangingPunct="1"/>
            <a:r>
              <a:rPr lang="en-US" sz="2800" dirty="0" smtClean="0"/>
              <a:t>I wanted to reverse engineer the feeder application so that I could understand 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87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Available Inputs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We had the following inputs (paper printouts) for the feeder application</a:t>
            </a:r>
          </a:p>
          <a:p>
            <a:pPr lvl="1" eaLnBrk="1" hangingPunct="1"/>
            <a:r>
              <a:rPr lang="en-US" sz="2400" dirty="0" smtClean="0"/>
              <a:t>A thorough data dictionary</a:t>
            </a:r>
          </a:p>
          <a:p>
            <a:pPr lvl="1" eaLnBrk="1" hangingPunct="1"/>
            <a:r>
              <a:rPr lang="en-US" sz="2400" dirty="0" smtClean="0"/>
              <a:t>Primary key definitions</a:t>
            </a:r>
          </a:p>
          <a:p>
            <a:pPr lvl="1" eaLnBrk="1" hangingPunct="1"/>
            <a:r>
              <a:rPr lang="en-US" sz="2400" dirty="0" smtClean="0"/>
              <a:t>Foreign key definitions</a:t>
            </a:r>
          </a:p>
        </p:txBody>
      </p:sp>
    </p:spTree>
    <p:extLst>
      <p:ext uri="{BB962C8B-B14F-4D97-AF65-F5344CB8AC3E}">
        <p14:creationId xmlns:p14="http://schemas.microsoft.com/office/powerpoint/2010/main" val="23388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The DBRE Problem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>
                <a:solidFill>
                  <a:srgbClr val="3333CC"/>
                </a:solidFill>
              </a:rPr>
              <a:t>Reverse engineer a database with 8500 tables</a:t>
            </a:r>
            <a:endParaRPr lang="en-US" sz="2800" dirty="0"/>
          </a:p>
          <a:p>
            <a:r>
              <a:rPr lang="en-US" sz="2800" dirty="0"/>
              <a:t>With smaller schema, we could type the database structure into a modeling tool and then analyze it</a:t>
            </a:r>
          </a:p>
          <a:p>
            <a:r>
              <a:rPr lang="en-US" sz="2800" dirty="0"/>
              <a:t>However, 8500 tables would take too long</a:t>
            </a:r>
          </a:p>
          <a:p>
            <a:r>
              <a:rPr lang="en-US" sz="2800" dirty="0"/>
              <a:t>We decided to determine the tightly connected tables and hope that would yield a much smaller model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We presume that the tightly connected tables are the most important ones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271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DBRE Approach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i="1" dirty="0" smtClean="0">
                <a:solidFill>
                  <a:srgbClr val="3333CC"/>
                </a:solidFill>
              </a:rPr>
              <a:t>Do a graph analysis</a:t>
            </a:r>
            <a:endParaRPr lang="en-US" sz="2800" dirty="0"/>
          </a:p>
          <a:p>
            <a:r>
              <a:rPr lang="en-US" sz="2800" dirty="0" smtClean="0"/>
              <a:t>Create a meta-table with FK to PK references</a:t>
            </a:r>
          </a:p>
          <a:p>
            <a:pPr lvl="1" eaLnBrk="1" hangingPunct="1"/>
            <a:r>
              <a:rPr lang="en-US" sz="2400" dirty="0" smtClean="0"/>
              <a:t>The FK in the source table points to the PK in the target table</a:t>
            </a:r>
          </a:p>
          <a:p>
            <a:r>
              <a:rPr lang="en-US" sz="2800" dirty="0"/>
              <a:t>Using SQL, successively delete tables with 0,1 FK connections</a:t>
            </a:r>
          </a:p>
          <a:p>
            <a:r>
              <a:rPr lang="en-US" sz="2800" dirty="0"/>
              <a:t>The final result is the multiply connected tables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432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Example</a:t>
            </a:r>
          </a:p>
        </p:txBody>
      </p:sp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1408111"/>
            <a:ext cx="3980760" cy="46939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126827"/>
            <a:ext cx="2437650" cy="40037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6817" y="2971800"/>
            <a:ext cx="1256682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Example</a:t>
            </a:r>
          </a:p>
        </p:txBody>
      </p:sp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04925"/>
            <a:ext cx="2437650" cy="40037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4950" y="2743200"/>
            <a:ext cx="1256682" cy="30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1472196"/>
            <a:ext cx="3371461" cy="312928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28600" y="546110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2800" b="1" i="1" dirty="0">
                <a:solidFill>
                  <a:srgbClr val="3333CC"/>
                </a:solidFill>
                <a:latin typeface="+mn-lt"/>
              </a:rPr>
              <a:t>Repeatedly subtract tables with one reference until </a:t>
            </a:r>
            <a:r>
              <a:rPr lang="en-US" sz="2800" b="1" i="1" dirty="0" smtClean="0">
                <a:solidFill>
                  <a:srgbClr val="3333CC"/>
                </a:solidFill>
                <a:latin typeface="+mn-lt"/>
              </a:rPr>
              <a:t>there </a:t>
            </a:r>
            <a:r>
              <a:rPr lang="en-US" sz="2800" b="1" i="1" dirty="0">
                <a:solidFill>
                  <a:srgbClr val="3333CC"/>
                </a:solidFill>
                <a:latin typeface="+mn-lt"/>
              </a:rPr>
              <a:t>is no </a:t>
            </a:r>
            <a:r>
              <a:rPr lang="en-US" sz="2800" b="1" i="1" dirty="0" smtClean="0">
                <a:solidFill>
                  <a:srgbClr val="3333CC"/>
                </a:solidFill>
                <a:latin typeface="+mn-lt"/>
              </a:rPr>
              <a:t>change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09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Finding Core Tables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DELETE FROM </a:t>
            </a:r>
            <a:r>
              <a:rPr lang="en-US" sz="2200" dirty="0"/>
              <a:t>TableReferences AS </a:t>
            </a:r>
            <a:r>
              <a:rPr lang="en-US" sz="2200" dirty="0" smtClean="0"/>
              <a:t>T3</a:t>
            </a:r>
            <a:br>
              <a:rPr lang="en-US" sz="2200" dirty="0" smtClean="0"/>
            </a:br>
            <a:r>
              <a:rPr lang="en-US" sz="2200" dirty="0" smtClean="0"/>
              <a:t>WHERE </a:t>
            </a:r>
            <a:r>
              <a:rPr lang="en-US" sz="2200" dirty="0"/>
              <a:t>EXISTS </a:t>
            </a:r>
            <a:r>
              <a:rPr lang="en-US" sz="2200" dirty="0" smtClean="0"/>
              <a:t>(</a:t>
            </a:r>
            <a:br>
              <a:rPr lang="en-US" sz="2200" dirty="0" smtClean="0"/>
            </a:br>
            <a:r>
              <a:rPr lang="en-US" sz="2200" dirty="0"/>
              <a:t>	SELECT </a:t>
            </a:r>
            <a:r>
              <a:rPr lang="en-US" sz="2200" dirty="0" smtClean="0"/>
              <a:t>T1.sourceTable</a:t>
            </a:r>
            <a:br>
              <a:rPr lang="en-US" sz="2200" dirty="0" smtClean="0"/>
            </a:br>
            <a:r>
              <a:rPr lang="en-US" sz="2200" dirty="0"/>
              <a:t>	FROM TableReferences AS </a:t>
            </a:r>
            <a:r>
              <a:rPr lang="en-US" sz="2200" dirty="0" smtClean="0"/>
              <a:t>T1</a:t>
            </a:r>
            <a:br>
              <a:rPr lang="en-US" sz="2200" dirty="0" smtClean="0"/>
            </a:br>
            <a:r>
              <a:rPr lang="en-US" sz="2200" dirty="0"/>
              <a:t>	WHERE NOT EXISTS </a:t>
            </a:r>
            <a:r>
              <a:rPr lang="en-US" sz="2200" dirty="0" smtClean="0"/>
              <a:t>(</a:t>
            </a:r>
            <a:br>
              <a:rPr lang="en-US" sz="2200" dirty="0" smtClean="0"/>
            </a:br>
            <a:r>
              <a:rPr lang="en-US" sz="2200" dirty="0"/>
              <a:t>		</a:t>
            </a:r>
            <a:r>
              <a:rPr lang="en-US" sz="2200" dirty="0" smtClean="0"/>
              <a:t>	SELECT *</a:t>
            </a:r>
            <a:br>
              <a:rPr lang="en-US" sz="2200" dirty="0" smtClean="0"/>
            </a:br>
            <a:r>
              <a:rPr lang="en-US" sz="2200" dirty="0"/>
              <a:t>		</a:t>
            </a:r>
            <a:r>
              <a:rPr lang="en-US" sz="2200" dirty="0" smtClean="0"/>
              <a:t>	FROM </a:t>
            </a:r>
            <a:r>
              <a:rPr lang="en-US" sz="2200" dirty="0"/>
              <a:t>TableReferences AS </a:t>
            </a:r>
            <a:r>
              <a:rPr lang="en-US" sz="2200" dirty="0" smtClean="0"/>
              <a:t>T2</a:t>
            </a:r>
            <a:br>
              <a:rPr lang="en-US" sz="2200" dirty="0" smtClean="0"/>
            </a:br>
            <a:r>
              <a:rPr lang="en-US" sz="2200" dirty="0"/>
              <a:t>		</a:t>
            </a:r>
            <a:r>
              <a:rPr lang="en-US" sz="2200" dirty="0" smtClean="0"/>
              <a:t>	WHERE </a:t>
            </a:r>
            <a:r>
              <a:rPr lang="en-US" sz="2200" dirty="0"/>
              <a:t>T1.sourceTable = </a:t>
            </a:r>
            <a:r>
              <a:rPr lang="en-US" sz="2200" dirty="0" smtClean="0"/>
              <a:t>T2.targetTable )</a:t>
            </a:r>
            <a:br>
              <a:rPr lang="en-US" sz="2200" dirty="0" smtClean="0"/>
            </a:br>
            <a:r>
              <a:rPr lang="en-US" sz="2200" dirty="0"/>
              <a:t>		</a:t>
            </a:r>
            <a:r>
              <a:rPr lang="en-US" sz="2200" dirty="0" smtClean="0"/>
              <a:t>AND </a:t>
            </a:r>
            <a:r>
              <a:rPr lang="en-US" sz="2200" dirty="0"/>
              <a:t>T3.sourceTable = </a:t>
            </a:r>
            <a:r>
              <a:rPr lang="en-US" sz="2200" dirty="0" smtClean="0"/>
              <a:t>T1.sourceTable</a:t>
            </a:r>
            <a:br>
              <a:rPr lang="en-US" sz="2200" dirty="0" smtClean="0"/>
            </a:br>
            <a:r>
              <a:rPr lang="en-US" sz="2200" dirty="0"/>
              <a:t>	GROUP BY </a:t>
            </a:r>
            <a:r>
              <a:rPr lang="en-US" sz="2200" dirty="0" smtClean="0"/>
              <a:t>T1.sourceTable</a:t>
            </a:r>
            <a:br>
              <a:rPr lang="en-US" sz="2200" dirty="0" smtClean="0"/>
            </a:br>
            <a:r>
              <a:rPr lang="en-US" sz="2200" dirty="0"/>
              <a:t>	HAVING COUNT(*)=</a:t>
            </a:r>
            <a:r>
              <a:rPr lang="en-US" sz="2200" dirty="0" smtClean="0"/>
              <a:t>1 );</a:t>
            </a:r>
            <a:endParaRPr lang="en-US" sz="2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/>
              <a:t>The middle query finds tables with one source </a:t>
            </a:r>
            <a:r>
              <a:rPr lang="en-US" sz="2200" dirty="0" smtClean="0"/>
              <a:t>reference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innermost query limits the one-source tables to those that are not the target of any other </a:t>
            </a:r>
            <a:r>
              <a:rPr lang="en-US" sz="2200" dirty="0" smtClean="0"/>
              <a:t>sources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outer query does the </a:t>
            </a:r>
            <a:r>
              <a:rPr lang="en-US" sz="2200" dirty="0" smtClean="0"/>
              <a:t>deletion</a:t>
            </a:r>
          </a:p>
        </p:txBody>
      </p:sp>
    </p:spTree>
    <p:extLst>
      <p:ext uri="{BB962C8B-B14F-4D97-AF65-F5344CB8AC3E}">
        <p14:creationId xmlns:p14="http://schemas.microsoft.com/office/powerpoint/2010/main" val="6563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Results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114800"/>
          </a:xfrm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rgbClr val="3333CC"/>
                </a:solidFill>
              </a:rPr>
              <a:t>Initial: 8500 tables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2400" dirty="0" smtClean="0"/>
              <a:t>Several thousand FK definitions</a:t>
            </a:r>
          </a:p>
          <a:p>
            <a:pPr lvl="1" eaLnBrk="1" hangingPunct="1"/>
            <a:r>
              <a:rPr lang="en-US" sz="2400" dirty="0" smtClean="0"/>
              <a:t>854 tables have FK columns</a:t>
            </a:r>
          </a:p>
          <a:p>
            <a:pPr lvl="1" eaLnBrk="1" hangingPunct="1"/>
            <a:r>
              <a:rPr lang="en-US" sz="2400" dirty="0" smtClean="0"/>
              <a:t>254 tables are referenced by FKs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b="1" i="1" dirty="0" smtClean="0">
                <a:solidFill>
                  <a:srgbClr val="3333CC"/>
                </a:solidFill>
              </a:rPr>
              <a:t>Final result</a:t>
            </a:r>
            <a:r>
              <a:rPr lang="en-US" sz="2800" b="1" i="1" dirty="0">
                <a:solidFill>
                  <a:srgbClr val="3333CC"/>
                </a:solidFill>
              </a:rPr>
              <a:t>: 553 core tables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590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Case Study 4:</a:t>
            </a:r>
            <a:b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Enterprise Data Model</a:t>
            </a:r>
          </a:p>
        </p:txBody>
      </p:sp>
      <p:sp>
        <p:nvSpPr>
          <p:cNvPr id="23554" name="Title 1"/>
          <p:cNvSpPr>
            <a:spLocks/>
          </p:cNvSpPr>
          <p:nvPr/>
        </p:nvSpPr>
        <p:spPr bwMode="auto">
          <a:xfrm>
            <a:off x="685800" y="381000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dirty="0">
              <a:solidFill>
                <a:schemeClr val="folHlin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Rationale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r>
              <a:rPr lang="en-US" sz="2800" dirty="0" smtClean="0"/>
              <a:t>Construct an enterprise data model</a:t>
            </a:r>
          </a:p>
          <a:p>
            <a:r>
              <a:rPr lang="en-US" sz="2800" dirty="0" smtClean="0"/>
              <a:t>My </a:t>
            </a:r>
            <a:r>
              <a:rPr lang="en-US" sz="2800" dirty="0"/>
              <a:t>client – a financial software vendor – was a fusion of five formerly separate </a:t>
            </a:r>
            <a:r>
              <a:rPr lang="en-US" sz="2800" dirty="0" smtClean="0"/>
              <a:t>companies</a:t>
            </a:r>
            <a:endParaRPr lang="en-US" sz="2800" dirty="0"/>
          </a:p>
          <a:p>
            <a:r>
              <a:rPr lang="en-US" sz="2800" dirty="0"/>
              <a:t>The applications were greatly dissimilar because they were built by separate </a:t>
            </a:r>
            <a:r>
              <a:rPr lang="en-US" sz="2800" dirty="0" smtClean="0"/>
              <a:t>organizations</a:t>
            </a:r>
            <a:endParaRPr lang="en-US" sz="2800" dirty="0"/>
          </a:p>
          <a:p>
            <a:r>
              <a:rPr lang="en-US" sz="2800" dirty="0"/>
              <a:t>The purpose of the EDM was to provide a basis for integrating the applications and help the new company strengthen their </a:t>
            </a:r>
            <a:r>
              <a:rPr lang="en-US" sz="2800" dirty="0" smtClean="0"/>
              <a:t>brand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6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Inputs to DBRE</a:t>
            </a:r>
            <a:endParaRPr lang="en-US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The available information varies widely…</a:t>
            </a:r>
          </a:p>
          <a:p>
            <a:pPr eaLnBrk="1" hangingPunct="1"/>
            <a:r>
              <a:rPr lang="en-US" sz="2800" dirty="0" smtClean="0"/>
              <a:t>Database structure</a:t>
            </a:r>
          </a:p>
          <a:p>
            <a:pPr eaLnBrk="1" hangingPunct="1"/>
            <a:r>
              <a:rPr lang="en-US" sz="2800" dirty="0" smtClean="0"/>
              <a:t>Documentation</a:t>
            </a:r>
          </a:p>
          <a:p>
            <a:pPr eaLnBrk="1" hangingPunct="1"/>
            <a:r>
              <a:rPr lang="en-US" sz="2800" dirty="0" smtClean="0"/>
              <a:t>Application understanding</a:t>
            </a:r>
          </a:p>
          <a:p>
            <a:pPr eaLnBrk="1" hangingPunct="1"/>
            <a:r>
              <a:rPr lang="en-US" sz="2800" dirty="0" smtClean="0"/>
              <a:t>Data</a:t>
            </a:r>
          </a:p>
          <a:p>
            <a:pPr eaLnBrk="1" hangingPunct="1"/>
            <a:r>
              <a:rPr lang="en-US" sz="2800" dirty="0" smtClean="0"/>
              <a:t>Database queries</a:t>
            </a:r>
          </a:p>
          <a:p>
            <a:pPr eaLnBrk="1" hangingPunct="1"/>
            <a:r>
              <a:rPr lang="en-US" sz="2800" dirty="0" smtClean="0"/>
              <a:t>Forms and reports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10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DBRE Approach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r>
              <a:rPr lang="en-US" sz="2800" dirty="0"/>
              <a:t>We wanted to seed the EDM with application </a:t>
            </a:r>
            <a:r>
              <a:rPr lang="en-US" sz="2800" dirty="0" smtClean="0"/>
              <a:t>content</a:t>
            </a:r>
            <a:endParaRPr lang="en-US" sz="2800" dirty="0"/>
          </a:p>
          <a:p>
            <a:r>
              <a:rPr lang="en-US" sz="2800" dirty="0"/>
              <a:t>We tried full DBRE but it was not helpful because the resulting models were so </a:t>
            </a:r>
            <a:r>
              <a:rPr lang="en-US" sz="2800" dirty="0" smtClean="0"/>
              <a:t>different</a:t>
            </a:r>
            <a:endParaRPr lang="en-US" sz="2800" dirty="0"/>
          </a:p>
          <a:p>
            <a:r>
              <a:rPr lang="en-US" sz="2800" dirty="0"/>
              <a:t>We tried core DBRE but the models were still confusing because they were so </a:t>
            </a:r>
            <a:r>
              <a:rPr lang="en-US" sz="2800" dirty="0" smtClean="0"/>
              <a:t>different</a:t>
            </a:r>
            <a:endParaRPr lang="en-US" sz="2800" dirty="0"/>
          </a:p>
          <a:p>
            <a:r>
              <a:rPr lang="en-US" sz="2800" dirty="0"/>
              <a:t>Finally we decided to count the FK references to each </a:t>
            </a:r>
            <a:r>
              <a:rPr lang="en-US" sz="2800" dirty="0" smtClean="0"/>
              <a:t>table</a:t>
            </a:r>
            <a:endParaRPr lang="en-US" sz="2800" dirty="0"/>
          </a:p>
          <a:p>
            <a:pPr lvl="1" eaLnBrk="1" hangingPunct="1"/>
            <a:r>
              <a:rPr lang="en-US" sz="2400" dirty="0" smtClean="0"/>
              <a:t>We included the tables with the highest counts</a:t>
            </a:r>
          </a:p>
          <a:p>
            <a:pPr lvl="1" eaLnBrk="1" hangingPunct="1"/>
            <a:r>
              <a:rPr lang="en-US" sz="2400" dirty="0" smtClean="0"/>
              <a:t>This worked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901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Example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AddressType				</a:t>
            </a:r>
            <a:r>
              <a:rPr lang="en-US" sz="1800" dirty="0" smtClean="0"/>
              <a:t> </a:t>
            </a:r>
            <a:r>
              <a:rPr lang="en-US" sz="1800" dirty="0"/>
              <a:t>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Applicant				</a:t>
            </a:r>
            <a:r>
              <a:rPr lang="en-US" sz="1800" dirty="0" smtClean="0"/>
              <a:t>29</a:t>
            </a:r>
            <a:endParaRPr lang="en-US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ApplicantAddressHistory 		</a:t>
            </a:r>
            <a:r>
              <a:rPr lang="en-US" sz="1800" dirty="0" smtClean="0"/>
              <a:t> 7</a:t>
            </a:r>
            <a:endParaRPr lang="en-US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ApplicantType				</a:t>
            </a:r>
            <a:r>
              <a:rPr lang="en-US" sz="1800" dirty="0" smtClean="0"/>
              <a:t> </a:t>
            </a:r>
            <a:r>
              <a:rPr lang="en-US" sz="1800" dirty="0"/>
              <a:t>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LenderApplicantDetails			</a:t>
            </a:r>
            <a:r>
              <a:rPr lang="en-US" sz="1800" dirty="0" smtClean="0"/>
              <a:t> </a:t>
            </a:r>
            <a:r>
              <a:rPr lang="en-US" sz="1800" dirty="0"/>
              <a:t>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Country				</a:t>
            </a:r>
            <a:r>
              <a:rPr lang="en-US" sz="1800" dirty="0" smtClean="0"/>
              <a:t> </a:t>
            </a:r>
            <a:r>
              <a:rPr lang="en-US" sz="1800" dirty="0"/>
              <a:t>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OverseasCorrespondence		</a:t>
            </a:r>
            <a:r>
              <a:rPr lang="en-US" sz="1800" dirty="0" smtClean="0"/>
              <a:t> 2</a:t>
            </a:r>
            <a:endParaRPr lang="en-US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ExistingInsuranceCover		 </a:t>
            </a:r>
            <a:r>
              <a:rPr lang="en-US" sz="1800" dirty="0" smtClean="0"/>
              <a:t>6</a:t>
            </a:r>
            <a:endParaRPr lang="en-US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/>
              <a:t>Provider</a:t>
            </a:r>
            <a:r>
              <a:rPr lang="en-US" sz="1800" dirty="0"/>
              <a:t>				</a:t>
            </a:r>
            <a:r>
              <a:rPr lang="en-US" sz="1800" dirty="0" smtClean="0"/>
              <a:t> </a:t>
            </a:r>
            <a:r>
              <a:rPr lang="en-US" sz="1800" dirty="0"/>
              <a:t>3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PaymentFrequency			</a:t>
            </a:r>
            <a:r>
              <a:rPr lang="en-US" sz="1800" dirty="0" smtClean="0"/>
              <a:t> 2</a:t>
            </a:r>
            <a:endParaRPr lang="en-US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Fee				</a:t>
            </a:r>
            <a:r>
              <a:rPr lang="en-US" sz="1800" dirty="0" smtClean="0"/>
              <a:t>	11</a:t>
            </a:r>
            <a:endParaRPr lang="en-US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FeeDueType				</a:t>
            </a:r>
            <a:r>
              <a:rPr lang="en-US" sz="1800" dirty="0" smtClean="0"/>
              <a:t> </a:t>
            </a:r>
            <a:r>
              <a:rPr lang="en-US" sz="1800" dirty="0"/>
              <a:t>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FeeType				</a:t>
            </a:r>
            <a:r>
              <a:rPr lang="en-US" sz="1800" dirty="0" smtClean="0"/>
              <a:t> 2</a:t>
            </a:r>
            <a:endParaRPr lang="en-US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ProductFee				</a:t>
            </a:r>
            <a:r>
              <a:rPr lang="en-US" sz="1800" dirty="0" smtClean="0"/>
              <a:t> </a:t>
            </a:r>
            <a:r>
              <a:rPr lang="en-US" sz="1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761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Results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1676402"/>
            <a:ext cx="8701568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4400" dirty="0" smtClean="0"/>
          </a:p>
          <a:p>
            <a:pPr algn="ctr">
              <a:spcBef>
                <a:spcPct val="20000"/>
              </a:spcBef>
            </a:pPr>
            <a:r>
              <a:rPr lang="en-US" sz="4400" dirty="0" smtClean="0">
                <a:solidFill>
                  <a:srgbClr val="002060"/>
                </a:solidFill>
                <a:latin typeface="Arial Black" pitchFamily="34" charset="0"/>
              </a:rPr>
              <a:t>Thank you for attending…</a:t>
            </a:r>
          </a:p>
          <a:p>
            <a:pPr>
              <a:spcBef>
                <a:spcPct val="20000"/>
              </a:spcBef>
            </a:pPr>
            <a:endParaRPr lang="en-US" sz="4400" b="1" dirty="0"/>
          </a:p>
          <a:p>
            <a:pPr algn="ctr">
              <a:spcBef>
                <a:spcPct val="20000"/>
              </a:spcBef>
            </a:pPr>
            <a:r>
              <a:rPr lang="en-US" sz="4400" dirty="0" smtClean="0">
                <a:solidFill>
                  <a:srgbClr val="002060"/>
                </a:solidFill>
                <a:latin typeface="Arial Black" pitchFamily="34" charset="0"/>
              </a:rPr>
              <a:t>Any questions???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41621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Key Themes for DBRE</a:t>
            </a:r>
            <a:endParaRPr lang="en-US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Don’t mistake hypotheses for conclusions</a:t>
            </a:r>
          </a:p>
          <a:p>
            <a:pPr eaLnBrk="1" hangingPunct="1"/>
            <a:r>
              <a:rPr lang="en-US" sz="2800" dirty="0" smtClean="0"/>
              <a:t>Expect multiple interpretations</a:t>
            </a:r>
          </a:p>
          <a:p>
            <a:pPr eaLnBrk="1" hangingPunct="1"/>
            <a:r>
              <a:rPr lang="en-US" sz="2800" dirty="0" smtClean="0"/>
              <a:t>Don’t be discouraged by approximate results</a:t>
            </a:r>
          </a:p>
          <a:p>
            <a:pPr eaLnBrk="1" hangingPunct="1"/>
            <a:r>
              <a:rPr lang="en-US" sz="2800" dirty="0" smtClean="0"/>
              <a:t>Expect odd constructs</a:t>
            </a:r>
          </a:p>
          <a:p>
            <a:pPr eaLnBrk="1" hangingPunct="1"/>
            <a:r>
              <a:rPr lang="en-US" sz="2800" dirty="0" smtClean="0"/>
              <a:t>Watch  for consistent style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12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Case Study 1:</a:t>
            </a:r>
            <a:b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Reverse Engineer WordPress</a:t>
            </a:r>
          </a:p>
        </p:txBody>
      </p:sp>
      <p:sp>
        <p:nvSpPr>
          <p:cNvPr id="23554" name="Title 1"/>
          <p:cNvSpPr>
            <a:spLocks/>
          </p:cNvSpPr>
          <p:nvPr/>
        </p:nvSpPr>
        <p:spPr bwMode="auto">
          <a:xfrm>
            <a:off x="685800" y="381000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dirty="0">
              <a:solidFill>
                <a:schemeClr val="folHlink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Rationale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eaLnBrk="1" hangingPunct="1"/>
            <a:r>
              <a:rPr lang="en-US" sz="2800" dirty="0"/>
              <a:t>WordPress is an interesting </a:t>
            </a:r>
            <a:r>
              <a:rPr lang="en-US" sz="2800" dirty="0" smtClean="0"/>
              <a:t>DBRE </a:t>
            </a:r>
            <a:r>
              <a:rPr lang="en-US" sz="2800" dirty="0"/>
              <a:t>case study </a:t>
            </a:r>
            <a:r>
              <a:rPr lang="en-US" sz="2800" dirty="0" smtClean="0"/>
              <a:t>because...</a:t>
            </a:r>
          </a:p>
          <a:p>
            <a:pPr lvl="1" eaLnBrk="1" hangingPunct="1"/>
            <a:r>
              <a:rPr lang="en-US" sz="2400" dirty="0" smtClean="0"/>
              <a:t>WordPress is a well-known </a:t>
            </a:r>
            <a:r>
              <a:rPr lang="en-US" sz="2400" dirty="0" smtClean="0"/>
              <a:t>application</a:t>
            </a:r>
          </a:p>
          <a:p>
            <a:pPr lvl="1" eaLnBrk="1" hangingPunct="1"/>
            <a:r>
              <a:rPr lang="en-US" sz="2400" dirty="0" smtClean="0"/>
              <a:t>WordPress is a framework that generalizes the process of building a website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The case study has a populated database</a:t>
            </a:r>
            <a:br>
              <a:rPr lang="en-US" sz="2400" dirty="0" smtClean="0"/>
            </a:br>
            <a:r>
              <a:rPr lang="en-US" sz="2400" dirty="0" smtClean="0"/>
              <a:t>The data is real (not synthetic)</a:t>
            </a:r>
            <a:br>
              <a:rPr lang="en-US" sz="2400" dirty="0" smtClean="0"/>
            </a:br>
            <a:r>
              <a:rPr lang="en-US" sz="2400" dirty="0" smtClean="0"/>
              <a:t>The data is not proprietary</a:t>
            </a:r>
          </a:p>
          <a:p>
            <a:pPr eaLnBrk="1" hangingPunct="1"/>
            <a:r>
              <a:rPr lang="en-US" sz="2800" dirty="0" smtClean="0"/>
              <a:t>Illustrate DBRE techniques for a small database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00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Processing Details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8448"/>
            <a:ext cx="8382000" cy="464515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/>
              <a:t>Export MySQL db from </a:t>
            </a:r>
            <a:r>
              <a:rPr lang="en-US" sz="2800" dirty="0">
                <a:hlinkClick r:id="rId3"/>
              </a:rPr>
              <a:t>www.superdataguy.com</a:t>
            </a:r>
            <a:r>
              <a:rPr lang="en-US" sz="2800" dirty="0"/>
              <a:t> </a:t>
            </a:r>
            <a:r>
              <a:rPr lang="en-US" sz="2800" dirty="0" smtClean="0"/>
              <a:t>website</a:t>
            </a:r>
          </a:p>
          <a:p>
            <a:pPr lvl="1" eaLnBrk="1" hangingPunct="1"/>
            <a:r>
              <a:rPr lang="en-US" sz="2400" dirty="0" smtClean="0"/>
              <a:t>The exported localhost.sql is unreadable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Import </a:t>
            </a:r>
            <a:r>
              <a:rPr lang="en-US" sz="2800" dirty="0"/>
              <a:t>SQL code into a local MySQL </a:t>
            </a:r>
            <a:r>
              <a:rPr lang="en-US" sz="2800" dirty="0" smtClean="0"/>
              <a:t>db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Export schema only from local MySQL </a:t>
            </a:r>
            <a:r>
              <a:rPr lang="en-US" sz="2800" dirty="0" smtClean="0"/>
              <a:t>db</a:t>
            </a:r>
          </a:p>
          <a:p>
            <a:pPr lvl="1"/>
            <a:r>
              <a:rPr lang="en-US" sz="2400" dirty="0" smtClean="0"/>
              <a:t>The exported file is readable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Manually edit the SQL by deleting…</a:t>
            </a:r>
          </a:p>
          <a:p>
            <a:pPr lvl="1" eaLnBrk="1" hangingPunct="1"/>
            <a:r>
              <a:rPr lang="en-US" sz="2400" dirty="0" smtClean="0"/>
              <a:t>`, unsigned, COLLATE, KEY, UNIQUE KEY, ENGINE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Reverse engineer schema with ERwin</a:t>
            </a:r>
          </a:p>
        </p:txBody>
      </p:sp>
    </p:spTree>
    <p:extLst>
      <p:ext uri="{BB962C8B-B14F-4D97-AF65-F5344CB8AC3E}">
        <p14:creationId xmlns:p14="http://schemas.microsoft.com/office/powerpoint/2010/main" val="24614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Initial ERwin Model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255" y="1295400"/>
            <a:ext cx="6321489" cy="520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10353</TotalTime>
  <Words>1263</Words>
  <Application>Microsoft Office PowerPoint</Application>
  <PresentationFormat>On-screen Show (4:3)</PresentationFormat>
  <Paragraphs>531</Paragraphs>
  <Slides>43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Arial Black</vt:lpstr>
      <vt:lpstr>Arial Narrow</vt:lpstr>
      <vt:lpstr>Calibri</vt:lpstr>
      <vt:lpstr>Default Design</vt:lpstr>
      <vt:lpstr>A Database Reverse Engineering Case Study</vt:lpstr>
      <vt:lpstr>What is Database Reverse Engineering?</vt:lpstr>
      <vt:lpstr>Why Would Anyone Want to Do DBRE?</vt:lpstr>
      <vt:lpstr>Inputs to DBRE</vt:lpstr>
      <vt:lpstr>Key Themes for DBRE</vt:lpstr>
      <vt:lpstr>Case Study 1: Reverse Engineer WordPress</vt:lpstr>
      <vt:lpstr>Rationale</vt:lpstr>
      <vt:lpstr>Processing Details</vt:lpstr>
      <vt:lpstr>Initial ERwin Model</vt:lpstr>
      <vt:lpstr>Record Counts</vt:lpstr>
      <vt:lpstr>Manually Add FKs</vt:lpstr>
      <vt:lpstr>DBRE ERwin Model</vt:lpstr>
      <vt:lpstr>Commentary</vt:lpstr>
      <vt:lpstr>Case Study 2: Reverse Engineer Adventure Works 2012</vt:lpstr>
      <vt:lpstr>Rationale</vt:lpstr>
      <vt:lpstr>Mechanical Approach</vt:lpstr>
      <vt:lpstr>Record Counts</vt:lpstr>
      <vt:lpstr>Record Counts</vt:lpstr>
      <vt:lpstr>Record Counts</vt:lpstr>
      <vt:lpstr>Processing Details</vt:lpstr>
      <vt:lpstr>Step 1: ER/Studio Model</vt:lpstr>
      <vt:lpstr>Step 2: ER/Studio Model</vt:lpstr>
      <vt:lpstr>Step 3: ER/Studio Model</vt:lpstr>
      <vt:lpstr>Step 3: Final Tables</vt:lpstr>
      <vt:lpstr>Step 3: Final Tables</vt:lpstr>
      <vt:lpstr>Step 3: Final Tables</vt:lpstr>
      <vt:lpstr>Commentary</vt:lpstr>
      <vt:lpstr>Supertype / Subtype</vt:lpstr>
      <vt:lpstr>Case Study 3: Core DBRE</vt:lpstr>
      <vt:lpstr>Rationale</vt:lpstr>
      <vt:lpstr>Available Inputs</vt:lpstr>
      <vt:lpstr>The DBRE Problem</vt:lpstr>
      <vt:lpstr>DBRE Approach</vt:lpstr>
      <vt:lpstr>Example</vt:lpstr>
      <vt:lpstr>Example</vt:lpstr>
      <vt:lpstr>Finding Core Tables</vt:lpstr>
      <vt:lpstr>Results</vt:lpstr>
      <vt:lpstr>Case Study 4: Enterprise Data Model</vt:lpstr>
      <vt:lpstr>Rationale</vt:lpstr>
      <vt:lpstr>DBRE Approach</vt:lpstr>
      <vt:lpstr>Example</vt:lpstr>
      <vt:lpstr>Results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Nerrisa</dc:creator>
  <cp:lastModifiedBy>mike</cp:lastModifiedBy>
  <cp:revision>1645</cp:revision>
  <dcterms:created xsi:type="dcterms:W3CDTF">2012-02-29T02:12:48Z</dcterms:created>
  <dcterms:modified xsi:type="dcterms:W3CDTF">2016-11-11T23:49:48Z</dcterms:modified>
</cp:coreProperties>
</file>