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0" r:id="rId2"/>
  </p:sldMasterIdLst>
  <p:notesMasterIdLst>
    <p:notesMasterId r:id="rId50"/>
  </p:notesMasterIdLst>
  <p:handoutMasterIdLst>
    <p:handoutMasterId r:id="rId51"/>
  </p:handoutMasterIdLst>
  <p:sldIdLst>
    <p:sldId id="261" r:id="rId3"/>
    <p:sldId id="334" r:id="rId4"/>
    <p:sldId id="325" r:id="rId5"/>
    <p:sldId id="322" r:id="rId6"/>
    <p:sldId id="321" r:id="rId7"/>
    <p:sldId id="287" r:id="rId8"/>
    <p:sldId id="323" r:id="rId9"/>
    <p:sldId id="341" r:id="rId10"/>
    <p:sldId id="327" r:id="rId11"/>
    <p:sldId id="279" r:id="rId12"/>
    <p:sldId id="312" r:id="rId13"/>
    <p:sldId id="263" r:id="rId14"/>
    <p:sldId id="328" r:id="rId15"/>
    <p:sldId id="283" r:id="rId16"/>
    <p:sldId id="291" r:id="rId17"/>
    <p:sldId id="290" r:id="rId18"/>
    <p:sldId id="313" r:id="rId19"/>
    <p:sldId id="329" r:id="rId20"/>
    <p:sldId id="288" r:id="rId21"/>
    <p:sldId id="271" r:id="rId22"/>
    <p:sldId id="319" r:id="rId23"/>
    <p:sldId id="281" r:id="rId24"/>
    <p:sldId id="324" r:id="rId25"/>
    <p:sldId id="314" r:id="rId26"/>
    <p:sldId id="285" r:id="rId27"/>
    <p:sldId id="317" r:id="rId28"/>
    <p:sldId id="320" r:id="rId29"/>
    <p:sldId id="333" r:id="rId30"/>
    <p:sldId id="316" r:id="rId31"/>
    <p:sldId id="301" r:id="rId32"/>
    <p:sldId id="270" r:id="rId33"/>
    <p:sldId id="297" r:id="rId34"/>
    <p:sldId id="307" r:id="rId35"/>
    <p:sldId id="299" r:id="rId36"/>
    <p:sldId id="298" r:id="rId37"/>
    <p:sldId id="310" r:id="rId38"/>
    <p:sldId id="304" r:id="rId39"/>
    <p:sldId id="326" r:id="rId40"/>
    <p:sldId id="338" r:id="rId41"/>
    <p:sldId id="336" r:id="rId42"/>
    <p:sldId id="335" r:id="rId43"/>
    <p:sldId id="284" r:id="rId44"/>
    <p:sldId id="309" r:id="rId45"/>
    <p:sldId id="278" r:id="rId46"/>
    <p:sldId id="311" r:id="rId47"/>
    <p:sldId id="305" r:id="rId48"/>
    <p:sldId id="315" r:id="rId4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4354" autoAdjust="0"/>
  </p:normalViewPr>
  <p:slideViewPr>
    <p:cSldViewPr>
      <p:cViewPr varScale="1">
        <p:scale>
          <a:sx n="76" d="100"/>
          <a:sy n="76" d="100"/>
        </p:scale>
        <p:origin x="-942" y="-84"/>
      </p:cViewPr>
      <p:guideLst>
        <p:guide orient="horz" pos="2161"/>
        <p:guide pos="2880"/>
      </p:guideLst>
    </p:cSldViewPr>
  </p:slideViewPr>
  <p:notesTextViewPr>
    <p:cViewPr>
      <p:scale>
        <a:sx n="1" d="1"/>
        <a:sy n="1" d="1"/>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5B4337-4A3F-4BE5-9980-78FF37E6A09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FEDB21A-B9BC-4CB3-AA86-9C34202D8DDA}">
      <dgm:prSet custT="1"/>
      <dgm:spPr>
        <a:blipFill rotWithShape="0">
          <a:blip xmlns:r="http://schemas.openxmlformats.org/officeDocument/2006/relationships" r:embed="rId1"/>
          <a:stretch>
            <a:fillRect/>
          </a:stretch>
        </a:blipFill>
      </dgm:spPr>
      <dgm:t>
        <a:bodyPr/>
        <a:lstStyle/>
        <a:p>
          <a:pPr rtl="0"/>
          <a:endParaRPr lang="en-US" sz="2000" dirty="0" smtClean="0"/>
        </a:p>
        <a:p>
          <a:pPr rtl="0"/>
          <a:endParaRPr lang="en-US" sz="2000" dirty="0" smtClean="0"/>
        </a:p>
        <a:p>
          <a:pPr rtl="0"/>
          <a:endParaRPr lang="en-US" sz="2000" dirty="0" smtClean="0"/>
        </a:p>
        <a:p>
          <a:pPr rtl="0"/>
          <a:endParaRPr lang="en-US" sz="2000" dirty="0" smtClean="0"/>
        </a:p>
        <a:p>
          <a:pPr rtl="0"/>
          <a:endParaRPr lang="en-US" sz="2000" dirty="0" smtClean="0"/>
        </a:p>
        <a:p>
          <a:pPr rtl="0"/>
          <a:r>
            <a:rPr lang="en-US" sz="2000" dirty="0" smtClean="0">
              <a:solidFill>
                <a:schemeClr val="tx1"/>
              </a:solidFill>
            </a:rPr>
            <a:t>The Internet of Data</a:t>
          </a:r>
          <a:endParaRPr lang="en-US" sz="2000" dirty="0">
            <a:solidFill>
              <a:schemeClr val="tx1"/>
            </a:solidFill>
          </a:endParaRPr>
        </a:p>
      </dgm:t>
    </dgm:pt>
    <dgm:pt modelId="{C63E8F32-BE00-4EC5-8A83-1C8D7BB93121}" type="parTrans" cxnId="{5F96B564-993C-4824-BE9C-F42EACD04A7B}">
      <dgm:prSet/>
      <dgm:spPr/>
      <dgm:t>
        <a:bodyPr/>
        <a:lstStyle/>
        <a:p>
          <a:endParaRPr lang="en-US"/>
        </a:p>
      </dgm:t>
    </dgm:pt>
    <dgm:pt modelId="{EA5E3B49-0308-4A6B-9C8B-B29B901804C5}" type="sibTrans" cxnId="{5F96B564-993C-4824-BE9C-F42EACD04A7B}">
      <dgm:prSet/>
      <dgm:spPr/>
      <dgm:t>
        <a:bodyPr/>
        <a:lstStyle/>
        <a:p>
          <a:endParaRPr lang="en-US" dirty="0"/>
        </a:p>
      </dgm:t>
    </dgm:pt>
    <dgm:pt modelId="{3092376A-23F6-465B-AAEF-5DCA801ACBF5}">
      <dgm:prSet custT="1"/>
      <dgm:spPr>
        <a:blipFill rotWithShape="0">
          <a:blip xmlns:r="http://schemas.openxmlformats.org/officeDocument/2006/relationships" r:embed="rId2"/>
          <a:stretch>
            <a:fillRect/>
          </a:stretch>
        </a:blipFill>
      </dgm:spPr>
      <dgm:t>
        <a:bodyPr/>
        <a:lstStyle/>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r>
            <a:rPr lang="en-US" sz="2000" dirty="0" smtClean="0">
              <a:solidFill>
                <a:schemeClr val="tx1"/>
              </a:solidFill>
            </a:rPr>
            <a:t>The Internet of Things</a:t>
          </a:r>
          <a:endParaRPr lang="en-US" sz="2000" dirty="0">
            <a:solidFill>
              <a:schemeClr val="tx1"/>
            </a:solidFill>
          </a:endParaRPr>
        </a:p>
      </dgm:t>
    </dgm:pt>
    <dgm:pt modelId="{A5B0F0C0-BAB9-49C1-B7AE-1B206B4D92DE}" type="parTrans" cxnId="{24DA6DF9-0165-4918-940E-0AC2A47FA6A4}">
      <dgm:prSet/>
      <dgm:spPr/>
      <dgm:t>
        <a:bodyPr/>
        <a:lstStyle/>
        <a:p>
          <a:endParaRPr lang="en-US"/>
        </a:p>
      </dgm:t>
    </dgm:pt>
    <dgm:pt modelId="{6680F6C6-965D-4D82-8A9D-685E10BA88EB}" type="sibTrans" cxnId="{24DA6DF9-0165-4918-940E-0AC2A47FA6A4}">
      <dgm:prSet/>
      <dgm:spPr/>
      <dgm:t>
        <a:bodyPr/>
        <a:lstStyle/>
        <a:p>
          <a:endParaRPr lang="en-US" dirty="0"/>
        </a:p>
      </dgm:t>
    </dgm:pt>
    <dgm:pt modelId="{240670D3-F841-4120-839F-66FAC9B371C6}">
      <dgm:prSet custT="1"/>
      <dgm:spPr>
        <a:blipFill rotWithShape="0">
          <a:blip xmlns:r="http://schemas.openxmlformats.org/officeDocument/2006/relationships" r:embed="rId3"/>
          <a:stretch>
            <a:fillRect/>
          </a:stretch>
        </a:blipFill>
      </dgm:spPr>
      <dgm:t>
        <a:bodyPr/>
        <a:lstStyle/>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r>
            <a:rPr lang="en-US" sz="2000" dirty="0" smtClean="0">
              <a:solidFill>
                <a:schemeClr val="tx1"/>
              </a:solidFill>
            </a:rPr>
            <a:t>The Internet of Ideas</a:t>
          </a:r>
          <a:endParaRPr lang="en-US" sz="2000" dirty="0">
            <a:solidFill>
              <a:schemeClr val="tx1"/>
            </a:solidFill>
          </a:endParaRPr>
        </a:p>
      </dgm:t>
    </dgm:pt>
    <dgm:pt modelId="{E1AA39CD-870D-4485-B957-FA295C87E035}" type="parTrans" cxnId="{516251B7-E6A1-425F-AE59-68D9F9B87AA7}">
      <dgm:prSet/>
      <dgm:spPr/>
      <dgm:t>
        <a:bodyPr/>
        <a:lstStyle/>
        <a:p>
          <a:endParaRPr lang="en-US"/>
        </a:p>
      </dgm:t>
    </dgm:pt>
    <dgm:pt modelId="{F7041852-E0F7-4EA9-A45F-5BC12A392AE5}" type="sibTrans" cxnId="{516251B7-E6A1-425F-AE59-68D9F9B87AA7}">
      <dgm:prSet/>
      <dgm:spPr/>
      <dgm:t>
        <a:bodyPr/>
        <a:lstStyle/>
        <a:p>
          <a:endParaRPr lang="en-US" dirty="0"/>
        </a:p>
      </dgm:t>
    </dgm:pt>
    <dgm:pt modelId="{E1D76F06-4814-4DED-AA08-04F7DF47D28B}">
      <dgm:prSet custT="1"/>
      <dgm:spPr>
        <a:blipFill rotWithShape="0">
          <a:blip xmlns:r="http://schemas.openxmlformats.org/officeDocument/2006/relationships" r:embed="rId4"/>
          <a:stretch>
            <a:fillRect/>
          </a:stretch>
        </a:blipFill>
      </dgm:spPr>
      <dgm:t>
        <a:bodyPr/>
        <a:lstStyle/>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endParaRPr lang="en-US" sz="2000" dirty="0" smtClean="0">
            <a:solidFill>
              <a:schemeClr val="tx1"/>
            </a:solidFill>
          </a:endParaRPr>
        </a:p>
        <a:p>
          <a:pPr rtl="0"/>
          <a:r>
            <a:rPr lang="en-US" sz="2000" dirty="0" smtClean="0">
              <a:solidFill>
                <a:schemeClr val="tx1"/>
              </a:solidFill>
            </a:rPr>
            <a:t>The Internet of People</a:t>
          </a:r>
          <a:endParaRPr lang="en-US" sz="2000" dirty="0">
            <a:solidFill>
              <a:schemeClr val="tx1"/>
            </a:solidFill>
          </a:endParaRPr>
        </a:p>
      </dgm:t>
    </dgm:pt>
    <dgm:pt modelId="{B4CA4AE7-104C-4D79-BB4A-5F428C84395B}" type="parTrans" cxnId="{2B65762F-C982-40A1-9B78-DBD82215CFE3}">
      <dgm:prSet/>
      <dgm:spPr/>
      <dgm:t>
        <a:bodyPr/>
        <a:lstStyle/>
        <a:p>
          <a:endParaRPr lang="en-US"/>
        </a:p>
      </dgm:t>
    </dgm:pt>
    <dgm:pt modelId="{1AE82FC7-5EB8-4095-AD00-9CF515AE9FED}" type="sibTrans" cxnId="{2B65762F-C982-40A1-9B78-DBD82215CFE3}">
      <dgm:prSet/>
      <dgm:spPr/>
      <dgm:t>
        <a:bodyPr/>
        <a:lstStyle/>
        <a:p>
          <a:endParaRPr lang="en-US" dirty="0"/>
        </a:p>
      </dgm:t>
    </dgm:pt>
    <dgm:pt modelId="{94BA6788-3F78-4041-8D11-C301D4764172}" type="pres">
      <dgm:prSet presAssocID="{005B4337-4A3F-4BE5-9980-78FF37E6A095}" presName="cycle" presStyleCnt="0">
        <dgm:presLayoutVars>
          <dgm:dir/>
          <dgm:resizeHandles val="exact"/>
        </dgm:presLayoutVars>
      </dgm:prSet>
      <dgm:spPr/>
      <dgm:t>
        <a:bodyPr/>
        <a:lstStyle/>
        <a:p>
          <a:endParaRPr lang="en-US"/>
        </a:p>
      </dgm:t>
    </dgm:pt>
    <dgm:pt modelId="{28BC2235-0850-45DB-9B40-32EFFF6E5C51}" type="pres">
      <dgm:prSet presAssocID="{240670D3-F841-4120-839F-66FAC9B371C6}" presName="node" presStyleLbl="node1" presStyleIdx="0" presStyleCnt="4" custScaleX="165655" custScaleY="118446">
        <dgm:presLayoutVars>
          <dgm:bulletEnabled val="1"/>
        </dgm:presLayoutVars>
      </dgm:prSet>
      <dgm:spPr/>
      <dgm:t>
        <a:bodyPr/>
        <a:lstStyle/>
        <a:p>
          <a:endParaRPr lang="en-US"/>
        </a:p>
      </dgm:t>
    </dgm:pt>
    <dgm:pt modelId="{78D87203-867A-469E-BFE0-AD804DE14ABB}" type="pres">
      <dgm:prSet presAssocID="{F7041852-E0F7-4EA9-A45F-5BC12A392AE5}" presName="sibTrans" presStyleLbl="sibTrans2D1" presStyleIdx="0" presStyleCnt="4"/>
      <dgm:spPr/>
      <dgm:t>
        <a:bodyPr/>
        <a:lstStyle/>
        <a:p>
          <a:endParaRPr lang="en-US"/>
        </a:p>
      </dgm:t>
    </dgm:pt>
    <dgm:pt modelId="{56FC1185-85F6-4C98-A827-F7A5804EFC90}" type="pres">
      <dgm:prSet presAssocID="{F7041852-E0F7-4EA9-A45F-5BC12A392AE5}" presName="connectorText" presStyleLbl="sibTrans2D1" presStyleIdx="0" presStyleCnt="4"/>
      <dgm:spPr/>
      <dgm:t>
        <a:bodyPr/>
        <a:lstStyle/>
        <a:p>
          <a:endParaRPr lang="en-US"/>
        </a:p>
      </dgm:t>
    </dgm:pt>
    <dgm:pt modelId="{EEABD1C5-9288-46A5-8E5E-2D2EBC410D0F}" type="pres">
      <dgm:prSet presAssocID="{E1D76F06-4814-4DED-AA08-04F7DF47D28B}" presName="node" presStyleLbl="node1" presStyleIdx="1" presStyleCnt="4" custScaleX="171236" custRadScaleRad="133068" custRadScaleInc="-1382">
        <dgm:presLayoutVars>
          <dgm:bulletEnabled val="1"/>
        </dgm:presLayoutVars>
      </dgm:prSet>
      <dgm:spPr/>
      <dgm:t>
        <a:bodyPr/>
        <a:lstStyle/>
        <a:p>
          <a:endParaRPr lang="en-US"/>
        </a:p>
      </dgm:t>
    </dgm:pt>
    <dgm:pt modelId="{C56D97D8-E496-4455-9988-9CC4308235A8}" type="pres">
      <dgm:prSet presAssocID="{1AE82FC7-5EB8-4095-AD00-9CF515AE9FED}" presName="sibTrans" presStyleLbl="sibTrans2D1" presStyleIdx="1" presStyleCnt="4"/>
      <dgm:spPr/>
      <dgm:t>
        <a:bodyPr/>
        <a:lstStyle/>
        <a:p>
          <a:endParaRPr lang="en-US"/>
        </a:p>
      </dgm:t>
    </dgm:pt>
    <dgm:pt modelId="{45A2CF44-958A-4D55-9BD6-13496483699B}" type="pres">
      <dgm:prSet presAssocID="{1AE82FC7-5EB8-4095-AD00-9CF515AE9FED}" presName="connectorText" presStyleLbl="sibTrans2D1" presStyleIdx="1" presStyleCnt="4"/>
      <dgm:spPr/>
      <dgm:t>
        <a:bodyPr/>
        <a:lstStyle/>
        <a:p>
          <a:endParaRPr lang="en-US"/>
        </a:p>
      </dgm:t>
    </dgm:pt>
    <dgm:pt modelId="{44DE530B-C0C4-42E0-9867-838894C735EC}" type="pres">
      <dgm:prSet presAssocID="{DFEDB21A-B9BC-4CB3-AA86-9C34202D8DDA}" presName="node" presStyleLbl="node1" presStyleIdx="2" presStyleCnt="4" custScaleX="180853" custScaleY="90926" custRadScaleRad="95207" custRadScaleInc="2805">
        <dgm:presLayoutVars>
          <dgm:bulletEnabled val="1"/>
        </dgm:presLayoutVars>
      </dgm:prSet>
      <dgm:spPr/>
      <dgm:t>
        <a:bodyPr/>
        <a:lstStyle/>
        <a:p>
          <a:endParaRPr lang="en-US"/>
        </a:p>
      </dgm:t>
    </dgm:pt>
    <dgm:pt modelId="{8937F026-F86B-48CC-A851-B2BF3A9290A3}" type="pres">
      <dgm:prSet presAssocID="{EA5E3B49-0308-4A6B-9C8B-B29B901804C5}" presName="sibTrans" presStyleLbl="sibTrans2D1" presStyleIdx="2" presStyleCnt="4"/>
      <dgm:spPr/>
      <dgm:t>
        <a:bodyPr/>
        <a:lstStyle/>
        <a:p>
          <a:endParaRPr lang="en-US"/>
        </a:p>
      </dgm:t>
    </dgm:pt>
    <dgm:pt modelId="{D273A4A3-B0CE-40E4-80F2-94D139BBE328}" type="pres">
      <dgm:prSet presAssocID="{EA5E3B49-0308-4A6B-9C8B-B29B901804C5}" presName="connectorText" presStyleLbl="sibTrans2D1" presStyleIdx="2" presStyleCnt="4"/>
      <dgm:spPr/>
      <dgm:t>
        <a:bodyPr/>
        <a:lstStyle/>
        <a:p>
          <a:endParaRPr lang="en-US"/>
        </a:p>
      </dgm:t>
    </dgm:pt>
    <dgm:pt modelId="{2C821713-DD52-42D5-8BE3-77AFB76F2403}" type="pres">
      <dgm:prSet presAssocID="{3092376A-23F6-465B-AAEF-5DCA801ACBF5}" presName="node" presStyleLbl="node1" presStyleIdx="3" presStyleCnt="4" custScaleX="157829" custRadScaleRad="128540" custRadScaleInc="1430">
        <dgm:presLayoutVars>
          <dgm:bulletEnabled val="1"/>
        </dgm:presLayoutVars>
      </dgm:prSet>
      <dgm:spPr/>
      <dgm:t>
        <a:bodyPr/>
        <a:lstStyle/>
        <a:p>
          <a:endParaRPr lang="en-US"/>
        </a:p>
      </dgm:t>
    </dgm:pt>
    <dgm:pt modelId="{FAD31B31-897A-49C3-856F-DED3EE7949CC}" type="pres">
      <dgm:prSet presAssocID="{6680F6C6-965D-4D82-8A9D-685E10BA88EB}" presName="sibTrans" presStyleLbl="sibTrans2D1" presStyleIdx="3" presStyleCnt="4"/>
      <dgm:spPr/>
      <dgm:t>
        <a:bodyPr/>
        <a:lstStyle/>
        <a:p>
          <a:endParaRPr lang="en-US"/>
        </a:p>
      </dgm:t>
    </dgm:pt>
    <dgm:pt modelId="{4EAA617B-B102-4BEB-847A-0FD1406A1033}" type="pres">
      <dgm:prSet presAssocID="{6680F6C6-965D-4D82-8A9D-685E10BA88EB}" presName="connectorText" presStyleLbl="sibTrans2D1" presStyleIdx="3" presStyleCnt="4"/>
      <dgm:spPr/>
      <dgm:t>
        <a:bodyPr/>
        <a:lstStyle/>
        <a:p>
          <a:endParaRPr lang="en-US"/>
        </a:p>
      </dgm:t>
    </dgm:pt>
  </dgm:ptLst>
  <dgm:cxnLst>
    <dgm:cxn modelId="{2B65762F-C982-40A1-9B78-DBD82215CFE3}" srcId="{005B4337-4A3F-4BE5-9980-78FF37E6A095}" destId="{E1D76F06-4814-4DED-AA08-04F7DF47D28B}" srcOrd="1" destOrd="0" parTransId="{B4CA4AE7-104C-4D79-BB4A-5F428C84395B}" sibTransId="{1AE82FC7-5EB8-4095-AD00-9CF515AE9FED}"/>
    <dgm:cxn modelId="{27DC0E40-3D56-48A6-94AD-E6ABF3E7B038}" type="presOf" srcId="{DFEDB21A-B9BC-4CB3-AA86-9C34202D8DDA}" destId="{44DE530B-C0C4-42E0-9867-838894C735EC}" srcOrd="0" destOrd="0" presId="urn:microsoft.com/office/officeart/2005/8/layout/cycle2"/>
    <dgm:cxn modelId="{AA3013B1-7031-421D-A314-89DC7BFE7DAE}" type="presOf" srcId="{005B4337-4A3F-4BE5-9980-78FF37E6A095}" destId="{94BA6788-3F78-4041-8D11-C301D4764172}" srcOrd="0" destOrd="0" presId="urn:microsoft.com/office/officeart/2005/8/layout/cycle2"/>
    <dgm:cxn modelId="{B6EC82B1-9ACD-4FC8-8FE2-BE2C78B2B956}" type="presOf" srcId="{E1D76F06-4814-4DED-AA08-04F7DF47D28B}" destId="{EEABD1C5-9288-46A5-8E5E-2D2EBC410D0F}" srcOrd="0" destOrd="0" presId="urn:microsoft.com/office/officeart/2005/8/layout/cycle2"/>
    <dgm:cxn modelId="{5F96B564-993C-4824-BE9C-F42EACD04A7B}" srcId="{005B4337-4A3F-4BE5-9980-78FF37E6A095}" destId="{DFEDB21A-B9BC-4CB3-AA86-9C34202D8DDA}" srcOrd="2" destOrd="0" parTransId="{C63E8F32-BE00-4EC5-8A83-1C8D7BB93121}" sibTransId="{EA5E3B49-0308-4A6B-9C8B-B29B901804C5}"/>
    <dgm:cxn modelId="{CCC2E7FB-8149-4270-B472-4EB189DBECFE}" type="presOf" srcId="{1AE82FC7-5EB8-4095-AD00-9CF515AE9FED}" destId="{45A2CF44-958A-4D55-9BD6-13496483699B}" srcOrd="1" destOrd="0" presId="urn:microsoft.com/office/officeart/2005/8/layout/cycle2"/>
    <dgm:cxn modelId="{24DA6DF9-0165-4918-940E-0AC2A47FA6A4}" srcId="{005B4337-4A3F-4BE5-9980-78FF37E6A095}" destId="{3092376A-23F6-465B-AAEF-5DCA801ACBF5}" srcOrd="3" destOrd="0" parTransId="{A5B0F0C0-BAB9-49C1-B7AE-1B206B4D92DE}" sibTransId="{6680F6C6-965D-4D82-8A9D-685E10BA88EB}"/>
    <dgm:cxn modelId="{59C4E8BF-A6EB-4587-9767-932B2724CF8B}" type="presOf" srcId="{F7041852-E0F7-4EA9-A45F-5BC12A392AE5}" destId="{78D87203-867A-469E-BFE0-AD804DE14ABB}" srcOrd="0" destOrd="0" presId="urn:microsoft.com/office/officeart/2005/8/layout/cycle2"/>
    <dgm:cxn modelId="{B406FC01-8A51-4C73-A99A-7340C4D4A32A}" type="presOf" srcId="{1AE82FC7-5EB8-4095-AD00-9CF515AE9FED}" destId="{C56D97D8-E496-4455-9988-9CC4308235A8}" srcOrd="0" destOrd="0" presId="urn:microsoft.com/office/officeart/2005/8/layout/cycle2"/>
    <dgm:cxn modelId="{7F642ACE-D99A-4E72-B699-E5C214543C72}" type="presOf" srcId="{240670D3-F841-4120-839F-66FAC9B371C6}" destId="{28BC2235-0850-45DB-9B40-32EFFF6E5C51}" srcOrd="0" destOrd="0" presId="urn:microsoft.com/office/officeart/2005/8/layout/cycle2"/>
    <dgm:cxn modelId="{516251B7-E6A1-425F-AE59-68D9F9B87AA7}" srcId="{005B4337-4A3F-4BE5-9980-78FF37E6A095}" destId="{240670D3-F841-4120-839F-66FAC9B371C6}" srcOrd="0" destOrd="0" parTransId="{E1AA39CD-870D-4485-B957-FA295C87E035}" sibTransId="{F7041852-E0F7-4EA9-A45F-5BC12A392AE5}"/>
    <dgm:cxn modelId="{1FC9E490-D0AE-44B0-8340-59FD88456E08}" type="presOf" srcId="{EA5E3B49-0308-4A6B-9C8B-B29B901804C5}" destId="{8937F026-F86B-48CC-A851-B2BF3A9290A3}" srcOrd="0" destOrd="0" presId="urn:microsoft.com/office/officeart/2005/8/layout/cycle2"/>
    <dgm:cxn modelId="{63C5597D-F5B3-4683-8510-62C56512503C}" type="presOf" srcId="{3092376A-23F6-465B-AAEF-5DCA801ACBF5}" destId="{2C821713-DD52-42D5-8BE3-77AFB76F2403}" srcOrd="0" destOrd="0" presId="urn:microsoft.com/office/officeart/2005/8/layout/cycle2"/>
    <dgm:cxn modelId="{03C9D2E6-27BA-4DDF-8DFA-6AA9588C90CC}" type="presOf" srcId="{6680F6C6-965D-4D82-8A9D-685E10BA88EB}" destId="{FAD31B31-897A-49C3-856F-DED3EE7949CC}" srcOrd="0" destOrd="0" presId="urn:microsoft.com/office/officeart/2005/8/layout/cycle2"/>
    <dgm:cxn modelId="{84EA60D9-E5B1-4A23-9110-EF948FBCD246}" type="presOf" srcId="{F7041852-E0F7-4EA9-A45F-5BC12A392AE5}" destId="{56FC1185-85F6-4C98-A827-F7A5804EFC90}" srcOrd="1" destOrd="0" presId="urn:microsoft.com/office/officeart/2005/8/layout/cycle2"/>
    <dgm:cxn modelId="{871A2941-0BB5-46E9-8706-8B440EFA8033}" type="presOf" srcId="{6680F6C6-965D-4D82-8A9D-685E10BA88EB}" destId="{4EAA617B-B102-4BEB-847A-0FD1406A1033}" srcOrd="1" destOrd="0" presId="urn:microsoft.com/office/officeart/2005/8/layout/cycle2"/>
    <dgm:cxn modelId="{22478A03-1206-4BA5-A9E6-9D946F384C63}" type="presOf" srcId="{EA5E3B49-0308-4A6B-9C8B-B29B901804C5}" destId="{D273A4A3-B0CE-40E4-80F2-94D139BBE328}" srcOrd="1" destOrd="0" presId="urn:microsoft.com/office/officeart/2005/8/layout/cycle2"/>
    <dgm:cxn modelId="{C025B947-35E2-4C0C-8E8C-F9A53FBF3794}" type="presParOf" srcId="{94BA6788-3F78-4041-8D11-C301D4764172}" destId="{28BC2235-0850-45DB-9B40-32EFFF6E5C51}" srcOrd="0" destOrd="0" presId="urn:microsoft.com/office/officeart/2005/8/layout/cycle2"/>
    <dgm:cxn modelId="{F65B1830-4F13-469A-A607-103D36FCAA5F}" type="presParOf" srcId="{94BA6788-3F78-4041-8D11-C301D4764172}" destId="{78D87203-867A-469E-BFE0-AD804DE14ABB}" srcOrd="1" destOrd="0" presId="urn:microsoft.com/office/officeart/2005/8/layout/cycle2"/>
    <dgm:cxn modelId="{C2D3A355-AC96-4489-80F9-FCB8DA29BCB6}" type="presParOf" srcId="{78D87203-867A-469E-BFE0-AD804DE14ABB}" destId="{56FC1185-85F6-4C98-A827-F7A5804EFC90}" srcOrd="0" destOrd="0" presId="urn:microsoft.com/office/officeart/2005/8/layout/cycle2"/>
    <dgm:cxn modelId="{B99EBF82-CF3D-4C9D-8DBB-FB10BE549600}" type="presParOf" srcId="{94BA6788-3F78-4041-8D11-C301D4764172}" destId="{EEABD1C5-9288-46A5-8E5E-2D2EBC410D0F}" srcOrd="2" destOrd="0" presId="urn:microsoft.com/office/officeart/2005/8/layout/cycle2"/>
    <dgm:cxn modelId="{AA64EA2C-B9A5-4FA9-AF3A-9C851E61CEAD}" type="presParOf" srcId="{94BA6788-3F78-4041-8D11-C301D4764172}" destId="{C56D97D8-E496-4455-9988-9CC4308235A8}" srcOrd="3" destOrd="0" presId="urn:microsoft.com/office/officeart/2005/8/layout/cycle2"/>
    <dgm:cxn modelId="{4CA9AEBF-CB28-4155-BB34-909615D6B85D}" type="presParOf" srcId="{C56D97D8-E496-4455-9988-9CC4308235A8}" destId="{45A2CF44-958A-4D55-9BD6-13496483699B}" srcOrd="0" destOrd="0" presId="urn:microsoft.com/office/officeart/2005/8/layout/cycle2"/>
    <dgm:cxn modelId="{AD0C1BD4-547F-4809-BF6C-A1F0FC4F0462}" type="presParOf" srcId="{94BA6788-3F78-4041-8D11-C301D4764172}" destId="{44DE530B-C0C4-42E0-9867-838894C735EC}" srcOrd="4" destOrd="0" presId="urn:microsoft.com/office/officeart/2005/8/layout/cycle2"/>
    <dgm:cxn modelId="{DC7E6A22-8263-4438-9622-8707AEDCE8A6}" type="presParOf" srcId="{94BA6788-3F78-4041-8D11-C301D4764172}" destId="{8937F026-F86B-48CC-A851-B2BF3A9290A3}" srcOrd="5" destOrd="0" presId="urn:microsoft.com/office/officeart/2005/8/layout/cycle2"/>
    <dgm:cxn modelId="{9ABF2281-EBC4-4A20-91F8-E200E6BC0FDD}" type="presParOf" srcId="{8937F026-F86B-48CC-A851-B2BF3A9290A3}" destId="{D273A4A3-B0CE-40E4-80F2-94D139BBE328}" srcOrd="0" destOrd="0" presId="urn:microsoft.com/office/officeart/2005/8/layout/cycle2"/>
    <dgm:cxn modelId="{5FEFC57A-2D8F-4AA5-B991-401257942096}" type="presParOf" srcId="{94BA6788-3F78-4041-8D11-C301D4764172}" destId="{2C821713-DD52-42D5-8BE3-77AFB76F2403}" srcOrd="6" destOrd="0" presId="urn:microsoft.com/office/officeart/2005/8/layout/cycle2"/>
    <dgm:cxn modelId="{C8708072-B086-443C-B06D-5737B406D71C}" type="presParOf" srcId="{94BA6788-3F78-4041-8D11-C301D4764172}" destId="{FAD31B31-897A-49C3-856F-DED3EE7949CC}" srcOrd="7" destOrd="0" presId="urn:microsoft.com/office/officeart/2005/8/layout/cycle2"/>
    <dgm:cxn modelId="{974DFF83-3AC9-4F4B-9C7E-C4B4CB5AEF84}" type="presParOf" srcId="{FAD31B31-897A-49C3-856F-DED3EE7949CC}" destId="{4EAA617B-B102-4BEB-847A-0FD1406A1033}" srcOrd="0" destOrd="0" presId="urn:microsoft.com/office/officeart/2005/8/layout/cycle2"/>
  </dgm:cxnLst>
  <dgm:bg>
    <a:solidFill>
      <a:schemeClr val="accent6">
        <a:lumMod val="60000"/>
        <a:lumOff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B37E8F-98A1-4271-B446-96BDC4C9D48F}" type="doc">
      <dgm:prSet loTypeId="urn:microsoft.com/office/officeart/2005/8/layout/venn1" loCatId="relationship" qsTypeId="urn:microsoft.com/office/officeart/2005/8/quickstyle/3d4" qsCatId="3D" csTypeId="urn:microsoft.com/office/officeart/2005/8/colors/accent1_2" csCatId="accent1" phldr="1"/>
      <dgm:spPr/>
    </dgm:pt>
    <dgm:pt modelId="{C16331A6-D8A6-4770-93E3-A94A47CBC650}">
      <dgm:prSet phldrT="[Text]"/>
      <dgm:spPr/>
      <dgm:t>
        <a:bodyPr/>
        <a:lstStyle/>
        <a:p>
          <a:r>
            <a:rPr lang="en-US" dirty="0" smtClean="0"/>
            <a:t>Business</a:t>
          </a:r>
          <a:endParaRPr lang="en-US" dirty="0"/>
        </a:p>
      </dgm:t>
    </dgm:pt>
    <dgm:pt modelId="{F7881536-4A64-4132-B965-6F9627D5BCE3}" type="parTrans" cxnId="{7A41CC1F-B5FF-475B-A03E-526313104EBF}">
      <dgm:prSet/>
      <dgm:spPr/>
      <dgm:t>
        <a:bodyPr/>
        <a:lstStyle/>
        <a:p>
          <a:endParaRPr lang="en-US"/>
        </a:p>
      </dgm:t>
    </dgm:pt>
    <dgm:pt modelId="{C2701554-84BF-47B2-9682-1E758B8F0CAD}" type="sibTrans" cxnId="{7A41CC1F-B5FF-475B-A03E-526313104EBF}">
      <dgm:prSet/>
      <dgm:spPr/>
      <dgm:t>
        <a:bodyPr/>
        <a:lstStyle/>
        <a:p>
          <a:endParaRPr lang="en-US"/>
        </a:p>
      </dgm:t>
    </dgm:pt>
    <dgm:pt modelId="{30D0858B-D8CB-461A-825E-B123D5BCD2C6}">
      <dgm:prSet phldrT="[Text]"/>
      <dgm:spPr/>
      <dgm:t>
        <a:bodyPr/>
        <a:lstStyle/>
        <a:p>
          <a:r>
            <a:rPr lang="en-US" dirty="0" smtClean="0"/>
            <a:t>IT</a:t>
          </a:r>
          <a:endParaRPr lang="en-US" dirty="0"/>
        </a:p>
      </dgm:t>
    </dgm:pt>
    <dgm:pt modelId="{8F301FA5-E59E-424D-9F2D-C1F6781D0C6E}" type="parTrans" cxnId="{2765E5A0-9C91-48F8-9312-05469A59BBE9}">
      <dgm:prSet/>
      <dgm:spPr/>
      <dgm:t>
        <a:bodyPr/>
        <a:lstStyle/>
        <a:p>
          <a:endParaRPr lang="en-US"/>
        </a:p>
      </dgm:t>
    </dgm:pt>
    <dgm:pt modelId="{960CC445-7478-46F8-80E8-34B8E3309017}" type="sibTrans" cxnId="{2765E5A0-9C91-48F8-9312-05469A59BBE9}">
      <dgm:prSet/>
      <dgm:spPr/>
      <dgm:t>
        <a:bodyPr/>
        <a:lstStyle/>
        <a:p>
          <a:endParaRPr lang="en-US"/>
        </a:p>
      </dgm:t>
    </dgm:pt>
    <dgm:pt modelId="{6658F6F4-8996-4331-83F2-38765BF8568E}" type="pres">
      <dgm:prSet presAssocID="{06B37E8F-98A1-4271-B446-96BDC4C9D48F}" presName="compositeShape" presStyleCnt="0">
        <dgm:presLayoutVars>
          <dgm:chMax val="7"/>
          <dgm:dir/>
          <dgm:resizeHandles val="exact"/>
        </dgm:presLayoutVars>
      </dgm:prSet>
      <dgm:spPr/>
    </dgm:pt>
    <dgm:pt modelId="{8D5FD51F-B1E8-4BE3-9218-2020CDCD86A6}" type="pres">
      <dgm:prSet presAssocID="{C16331A6-D8A6-4770-93E3-A94A47CBC650}" presName="circ1" presStyleLbl="vennNode1" presStyleIdx="0" presStyleCnt="2"/>
      <dgm:spPr/>
    </dgm:pt>
    <dgm:pt modelId="{35A50DC0-14CC-4994-BB55-5B2E6420F1B0}" type="pres">
      <dgm:prSet presAssocID="{C16331A6-D8A6-4770-93E3-A94A47CBC650}" presName="circ1Tx" presStyleLbl="revTx" presStyleIdx="0" presStyleCnt="0">
        <dgm:presLayoutVars>
          <dgm:chMax val="0"/>
          <dgm:chPref val="0"/>
          <dgm:bulletEnabled val="1"/>
        </dgm:presLayoutVars>
      </dgm:prSet>
      <dgm:spPr/>
    </dgm:pt>
    <dgm:pt modelId="{67E9D614-9BB2-4831-9F54-38212F25F9B6}" type="pres">
      <dgm:prSet presAssocID="{30D0858B-D8CB-461A-825E-B123D5BCD2C6}" presName="circ2" presStyleLbl="vennNode1" presStyleIdx="1" presStyleCnt="2"/>
      <dgm:spPr/>
    </dgm:pt>
    <dgm:pt modelId="{01CCAA61-E610-4338-835A-F3C4BC2767A9}" type="pres">
      <dgm:prSet presAssocID="{30D0858B-D8CB-461A-825E-B123D5BCD2C6}" presName="circ2Tx" presStyleLbl="revTx" presStyleIdx="0" presStyleCnt="0">
        <dgm:presLayoutVars>
          <dgm:chMax val="0"/>
          <dgm:chPref val="0"/>
          <dgm:bulletEnabled val="1"/>
        </dgm:presLayoutVars>
      </dgm:prSet>
      <dgm:spPr/>
    </dgm:pt>
  </dgm:ptLst>
  <dgm:cxnLst>
    <dgm:cxn modelId="{7A41CC1F-B5FF-475B-A03E-526313104EBF}" srcId="{06B37E8F-98A1-4271-B446-96BDC4C9D48F}" destId="{C16331A6-D8A6-4770-93E3-A94A47CBC650}" srcOrd="0" destOrd="0" parTransId="{F7881536-4A64-4132-B965-6F9627D5BCE3}" sibTransId="{C2701554-84BF-47B2-9682-1E758B8F0CAD}"/>
    <dgm:cxn modelId="{5AC53E57-7250-4AC9-ADD4-DE27ED123654}" type="presOf" srcId="{06B37E8F-98A1-4271-B446-96BDC4C9D48F}" destId="{6658F6F4-8996-4331-83F2-38765BF8568E}" srcOrd="0" destOrd="0" presId="urn:microsoft.com/office/officeart/2005/8/layout/venn1"/>
    <dgm:cxn modelId="{E6956F43-1FFB-4E8E-9C1B-A8E913EE8919}" type="presOf" srcId="{C16331A6-D8A6-4770-93E3-A94A47CBC650}" destId="{35A50DC0-14CC-4994-BB55-5B2E6420F1B0}" srcOrd="1" destOrd="0" presId="urn:microsoft.com/office/officeart/2005/8/layout/venn1"/>
    <dgm:cxn modelId="{2765E5A0-9C91-48F8-9312-05469A59BBE9}" srcId="{06B37E8F-98A1-4271-B446-96BDC4C9D48F}" destId="{30D0858B-D8CB-461A-825E-B123D5BCD2C6}" srcOrd="1" destOrd="0" parTransId="{8F301FA5-E59E-424D-9F2D-C1F6781D0C6E}" sibTransId="{960CC445-7478-46F8-80E8-34B8E3309017}"/>
    <dgm:cxn modelId="{51339ABE-E9A0-4881-8567-833CDC761F57}" type="presOf" srcId="{30D0858B-D8CB-461A-825E-B123D5BCD2C6}" destId="{67E9D614-9BB2-4831-9F54-38212F25F9B6}" srcOrd="0" destOrd="0" presId="urn:microsoft.com/office/officeart/2005/8/layout/venn1"/>
    <dgm:cxn modelId="{CB8E4D4A-6D40-4869-A3FB-82D4F0A080E7}" type="presOf" srcId="{C16331A6-D8A6-4770-93E3-A94A47CBC650}" destId="{8D5FD51F-B1E8-4BE3-9218-2020CDCD86A6}" srcOrd="0" destOrd="0" presId="urn:microsoft.com/office/officeart/2005/8/layout/venn1"/>
    <dgm:cxn modelId="{A281837C-DCD6-41BC-B11D-1DD90367D74E}" type="presOf" srcId="{30D0858B-D8CB-461A-825E-B123D5BCD2C6}" destId="{01CCAA61-E610-4338-835A-F3C4BC2767A9}" srcOrd="1" destOrd="0" presId="urn:microsoft.com/office/officeart/2005/8/layout/venn1"/>
    <dgm:cxn modelId="{A530B6C8-F403-44EA-8D16-25759040B5F1}" type="presParOf" srcId="{6658F6F4-8996-4331-83F2-38765BF8568E}" destId="{8D5FD51F-B1E8-4BE3-9218-2020CDCD86A6}" srcOrd="0" destOrd="0" presId="urn:microsoft.com/office/officeart/2005/8/layout/venn1"/>
    <dgm:cxn modelId="{09ACF52F-DB43-4319-9E7A-EC058C41C197}" type="presParOf" srcId="{6658F6F4-8996-4331-83F2-38765BF8568E}" destId="{35A50DC0-14CC-4994-BB55-5B2E6420F1B0}" srcOrd="1" destOrd="0" presId="urn:microsoft.com/office/officeart/2005/8/layout/venn1"/>
    <dgm:cxn modelId="{29B9E141-3D65-4098-AF35-45D0EAA7225B}" type="presParOf" srcId="{6658F6F4-8996-4331-83F2-38765BF8568E}" destId="{67E9D614-9BB2-4831-9F54-38212F25F9B6}" srcOrd="2" destOrd="0" presId="urn:microsoft.com/office/officeart/2005/8/layout/venn1"/>
    <dgm:cxn modelId="{B655829C-D2CF-4F78-A9EE-7FC56014B7D6}" type="presParOf" srcId="{6658F6F4-8996-4331-83F2-38765BF8568E}" destId="{01CCAA61-E610-4338-835A-F3C4BC2767A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3F7B83-5299-4F39-8BA5-94D42627895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4C36812-A8C6-4951-8ADC-0217ED37A67B}">
      <dgm:prSet custT="1"/>
      <dgm:spPr/>
      <dgm:t>
        <a:bodyPr/>
        <a:lstStyle/>
        <a:p>
          <a:pPr rtl="0"/>
          <a:r>
            <a:rPr lang="en-US" sz="1800" dirty="0" smtClean="0"/>
            <a:t>New types of data</a:t>
          </a:r>
          <a:endParaRPr lang="en-US" sz="1800" dirty="0"/>
        </a:p>
      </dgm:t>
    </dgm:pt>
    <dgm:pt modelId="{1496F430-61B3-4900-9201-0EDB339BB21E}" type="parTrans" cxnId="{331ADB82-5522-460F-A74B-0F114153345C}">
      <dgm:prSet/>
      <dgm:spPr/>
      <dgm:t>
        <a:bodyPr/>
        <a:lstStyle/>
        <a:p>
          <a:endParaRPr lang="en-US"/>
        </a:p>
      </dgm:t>
    </dgm:pt>
    <dgm:pt modelId="{D6BE541A-65CE-4D48-8E94-BBAA29BE98C5}" type="sibTrans" cxnId="{331ADB82-5522-460F-A74B-0F114153345C}">
      <dgm:prSet/>
      <dgm:spPr/>
      <dgm:t>
        <a:bodyPr/>
        <a:lstStyle/>
        <a:p>
          <a:endParaRPr lang="en-US"/>
        </a:p>
      </dgm:t>
    </dgm:pt>
    <dgm:pt modelId="{BFFE6524-6CC3-482C-A0FC-F3C0F13B0801}">
      <dgm:prSet custT="1"/>
      <dgm:spPr/>
      <dgm:t>
        <a:bodyPr/>
        <a:lstStyle/>
        <a:p>
          <a:pPr rtl="0"/>
          <a:r>
            <a:rPr lang="en-US" sz="1200" dirty="0" smtClean="0"/>
            <a:t>Non relational</a:t>
          </a:r>
          <a:endParaRPr lang="en-US" sz="1200" dirty="0"/>
        </a:p>
      </dgm:t>
    </dgm:pt>
    <dgm:pt modelId="{4E9BA5C2-FD31-42E0-981A-57C58B94B129}" type="parTrans" cxnId="{95995B95-7822-4C07-8D6E-6BBD22AAC3C4}">
      <dgm:prSet/>
      <dgm:spPr/>
      <dgm:t>
        <a:bodyPr/>
        <a:lstStyle/>
        <a:p>
          <a:endParaRPr lang="en-US"/>
        </a:p>
      </dgm:t>
    </dgm:pt>
    <dgm:pt modelId="{89CC473F-956D-4384-B36F-D798DDD3EE6B}" type="sibTrans" cxnId="{95995B95-7822-4C07-8D6E-6BBD22AAC3C4}">
      <dgm:prSet/>
      <dgm:spPr/>
      <dgm:t>
        <a:bodyPr/>
        <a:lstStyle/>
        <a:p>
          <a:endParaRPr lang="en-US"/>
        </a:p>
      </dgm:t>
    </dgm:pt>
    <dgm:pt modelId="{BA86E5CC-3FD2-4303-943D-815EC271D685}">
      <dgm:prSet custT="1"/>
      <dgm:spPr/>
      <dgm:t>
        <a:bodyPr/>
        <a:lstStyle/>
        <a:p>
          <a:pPr rtl="0"/>
          <a:r>
            <a:rPr lang="en-US" sz="1200" dirty="0" smtClean="0"/>
            <a:t>Stream</a:t>
          </a:r>
          <a:endParaRPr lang="en-US" sz="1200" dirty="0"/>
        </a:p>
      </dgm:t>
    </dgm:pt>
    <dgm:pt modelId="{9537E627-0185-4EAA-BA2C-3BCB952C5096}" type="parTrans" cxnId="{CE7859F7-F3D9-47A5-8EA1-4F0DBCF1E605}">
      <dgm:prSet/>
      <dgm:spPr/>
      <dgm:t>
        <a:bodyPr/>
        <a:lstStyle/>
        <a:p>
          <a:endParaRPr lang="en-US"/>
        </a:p>
      </dgm:t>
    </dgm:pt>
    <dgm:pt modelId="{C50AD7E4-3B6C-4828-BAAF-0A62915E2653}" type="sibTrans" cxnId="{CE7859F7-F3D9-47A5-8EA1-4F0DBCF1E605}">
      <dgm:prSet/>
      <dgm:spPr/>
      <dgm:t>
        <a:bodyPr/>
        <a:lstStyle/>
        <a:p>
          <a:endParaRPr lang="en-US"/>
        </a:p>
      </dgm:t>
    </dgm:pt>
    <dgm:pt modelId="{7BA92A28-EC8C-4DB2-AF18-8236D8E386EC}">
      <dgm:prSet custT="1"/>
      <dgm:spPr/>
      <dgm:t>
        <a:bodyPr/>
        <a:lstStyle/>
        <a:p>
          <a:pPr rtl="0"/>
          <a:r>
            <a:rPr lang="en-US" sz="1800" dirty="0" smtClean="0"/>
            <a:t>New structures</a:t>
          </a:r>
          <a:endParaRPr lang="en-US" sz="1800" dirty="0"/>
        </a:p>
      </dgm:t>
    </dgm:pt>
    <dgm:pt modelId="{4CF50F9C-C966-46FA-83D3-083C86880F92}" type="parTrans" cxnId="{FEA02142-80D8-46F6-A4E2-63B669A7BBC4}">
      <dgm:prSet/>
      <dgm:spPr/>
      <dgm:t>
        <a:bodyPr/>
        <a:lstStyle/>
        <a:p>
          <a:endParaRPr lang="en-US"/>
        </a:p>
      </dgm:t>
    </dgm:pt>
    <dgm:pt modelId="{88E814F0-5773-4580-9B39-DD76D92FD804}" type="sibTrans" cxnId="{FEA02142-80D8-46F6-A4E2-63B669A7BBC4}">
      <dgm:prSet/>
      <dgm:spPr/>
      <dgm:t>
        <a:bodyPr/>
        <a:lstStyle/>
        <a:p>
          <a:endParaRPr lang="en-US"/>
        </a:p>
      </dgm:t>
    </dgm:pt>
    <dgm:pt modelId="{2CBFBED9-C9A4-4279-A106-8F0D84F1B72A}">
      <dgm:prSet custT="1"/>
      <dgm:spPr/>
      <dgm:t>
        <a:bodyPr/>
        <a:lstStyle/>
        <a:p>
          <a:pPr rtl="0"/>
          <a:r>
            <a:rPr lang="en-US" sz="1200" dirty="0" smtClean="0"/>
            <a:t>Analytic sandbox</a:t>
          </a:r>
          <a:endParaRPr lang="en-US" sz="1200" dirty="0"/>
        </a:p>
      </dgm:t>
    </dgm:pt>
    <dgm:pt modelId="{DFE18EA3-9392-4DA6-A3AF-C18604A4808E}" type="parTrans" cxnId="{DFB8AFC8-D2DC-4F85-A6C8-A891ED587E5E}">
      <dgm:prSet/>
      <dgm:spPr/>
      <dgm:t>
        <a:bodyPr/>
        <a:lstStyle/>
        <a:p>
          <a:endParaRPr lang="en-US"/>
        </a:p>
      </dgm:t>
    </dgm:pt>
    <dgm:pt modelId="{3B3C5131-932C-4783-8227-A1583DBB1989}" type="sibTrans" cxnId="{DFB8AFC8-D2DC-4F85-A6C8-A891ED587E5E}">
      <dgm:prSet/>
      <dgm:spPr/>
      <dgm:t>
        <a:bodyPr/>
        <a:lstStyle/>
        <a:p>
          <a:endParaRPr lang="en-US"/>
        </a:p>
      </dgm:t>
    </dgm:pt>
    <dgm:pt modelId="{8DEFE472-E4F9-4686-8AA9-1AC1E641D9BE}">
      <dgm:prSet custT="1"/>
      <dgm:spPr/>
      <dgm:t>
        <a:bodyPr/>
        <a:lstStyle/>
        <a:p>
          <a:pPr rtl="0"/>
          <a:r>
            <a:rPr lang="en-US" sz="1800" dirty="0" smtClean="0"/>
            <a:t>New technology</a:t>
          </a:r>
          <a:endParaRPr lang="en-US" sz="1800" dirty="0"/>
        </a:p>
      </dgm:t>
    </dgm:pt>
    <dgm:pt modelId="{4FEB441B-2DC7-43EB-B020-2B669610DED4}" type="parTrans" cxnId="{F1A31778-6081-411F-A742-62144B1DDD3D}">
      <dgm:prSet/>
      <dgm:spPr/>
      <dgm:t>
        <a:bodyPr/>
        <a:lstStyle/>
        <a:p>
          <a:endParaRPr lang="en-US"/>
        </a:p>
      </dgm:t>
    </dgm:pt>
    <dgm:pt modelId="{88C54EE8-7762-4681-8006-027274DA613B}" type="sibTrans" cxnId="{F1A31778-6081-411F-A742-62144B1DDD3D}">
      <dgm:prSet/>
      <dgm:spPr/>
      <dgm:t>
        <a:bodyPr/>
        <a:lstStyle/>
        <a:p>
          <a:endParaRPr lang="en-US"/>
        </a:p>
      </dgm:t>
    </dgm:pt>
    <dgm:pt modelId="{3D822CFD-CB14-42C2-8346-D42AA2A18F65}">
      <dgm:prSet custT="1"/>
      <dgm:spPr/>
      <dgm:t>
        <a:bodyPr/>
        <a:lstStyle/>
        <a:p>
          <a:pPr rtl="0"/>
          <a:r>
            <a:rPr lang="en-US" sz="1200" dirty="0" smtClean="0"/>
            <a:t>Hadoop</a:t>
          </a:r>
          <a:endParaRPr lang="en-US" sz="1200" dirty="0"/>
        </a:p>
      </dgm:t>
    </dgm:pt>
    <dgm:pt modelId="{258616F3-C400-4E72-8992-E4ACBFFCE935}" type="parTrans" cxnId="{8C839BDC-4E63-4210-B55D-CC91BB0D38DD}">
      <dgm:prSet/>
      <dgm:spPr/>
      <dgm:t>
        <a:bodyPr/>
        <a:lstStyle/>
        <a:p>
          <a:endParaRPr lang="en-US"/>
        </a:p>
      </dgm:t>
    </dgm:pt>
    <dgm:pt modelId="{0EA7AB01-6F22-4CB6-906D-93C109248C32}" type="sibTrans" cxnId="{8C839BDC-4E63-4210-B55D-CC91BB0D38DD}">
      <dgm:prSet/>
      <dgm:spPr/>
      <dgm:t>
        <a:bodyPr/>
        <a:lstStyle/>
        <a:p>
          <a:endParaRPr lang="en-US"/>
        </a:p>
      </dgm:t>
    </dgm:pt>
    <dgm:pt modelId="{E0DB3DB6-6725-42DC-8724-26E643562680}">
      <dgm:prSet custT="1"/>
      <dgm:spPr/>
      <dgm:t>
        <a:bodyPr/>
        <a:lstStyle/>
        <a:p>
          <a:pPr rtl="0"/>
          <a:r>
            <a:rPr lang="en-US" sz="1200" dirty="0" smtClean="0"/>
            <a:t>MongoDB</a:t>
          </a:r>
          <a:endParaRPr lang="en-US" sz="1200" dirty="0"/>
        </a:p>
      </dgm:t>
    </dgm:pt>
    <dgm:pt modelId="{2AFBCF87-9FF9-45A5-924F-A83BBCAE3E89}" type="parTrans" cxnId="{F9FDBD53-CA21-4296-ABA4-C74C3055BEB5}">
      <dgm:prSet/>
      <dgm:spPr/>
      <dgm:t>
        <a:bodyPr/>
        <a:lstStyle/>
        <a:p>
          <a:endParaRPr lang="en-US"/>
        </a:p>
      </dgm:t>
    </dgm:pt>
    <dgm:pt modelId="{EC53CF1E-8570-4C97-A7A3-7C64F39A91D3}" type="sibTrans" cxnId="{F9FDBD53-CA21-4296-ABA4-C74C3055BEB5}">
      <dgm:prSet/>
      <dgm:spPr/>
      <dgm:t>
        <a:bodyPr/>
        <a:lstStyle/>
        <a:p>
          <a:endParaRPr lang="en-US"/>
        </a:p>
      </dgm:t>
    </dgm:pt>
    <dgm:pt modelId="{DB9908A9-1A5A-45DA-A3A0-19DA06B45C38}">
      <dgm:prSet custT="1"/>
      <dgm:spPr/>
      <dgm:t>
        <a:bodyPr/>
        <a:lstStyle/>
        <a:p>
          <a:pPr rtl="0"/>
          <a:r>
            <a:rPr lang="en-US" sz="1800" dirty="0" smtClean="0"/>
            <a:t>New skills / Additional skills</a:t>
          </a:r>
          <a:endParaRPr lang="en-US" sz="1800" dirty="0"/>
        </a:p>
      </dgm:t>
    </dgm:pt>
    <dgm:pt modelId="{2172116A-6A6E-442F-BBA5-EF6876421DA4}" type="parTrans" cxnId="{E52FFD48-47BC-4ABE-8AF1-1E54B1BEB38E}">
      <dgm:prSet/>
      <dgm:spPr/>
      <dgm:t>
        <a:bodyPr/>
        <a:lstStyle/>
        <a:p>
          <a:endParaRPr lang="en-US"/>
        </a:p>
      </dgm:t>
    </dgm:pt>
    <dgm:pt modelId="{93F5E5D3-F0AD-42ED-BB34-B52DCEBC4277}" type="sibTrans" cxnId="{E52FFD48-47BC-4ABE-8AF1-1E54B1BEB38E}">
      <dgm:prSet/>
      <dgm:spPr/>
      <dgm:t>
        <a:bodyPr/>
        <a:lstStyle/>
        <a:p>
          <a:endParaRPr lang="en-US"/>
        </a:p>
      </dgm:t>
    </dgm:pt>
    <dgm:pt modelId="{E4418705-0FD1-4919-B916-B13345F02C88}">
      <dgm:prSet custT="1"/>
      <dgm:spPr/>
      <dgm:t>
        <a:bodyPr/>
        <a:lstStyle/>
        <a:p>
          <a:pPr rtl="0"/>
          <a:r>
            <a:rPr lang="en-US" sz="1200" dirty="0" smtClean="0"/>
            <a:t>Data miner</a:t>
          </a:r>
          <a:endParaRPr lang="en-US" sz="1200" dirty="0"/>
        </a:p>
      </dgm:t>
    </dgm:pt>
    <dgm:pt modelId="{A5CB33EA-9A37-4754-93A8-A7FFF34B3FF9}" type="parTrans" cxnId="{CB524ABC-7407-428F-AB11-949E24F614CF}">
      <dgm:prSet/>
      <dgm:spPr/>
      <dgm:t>
        <a:bodyPr/>
        <a:lstStyle/>
        <a:p>
          <a:endParaRPr lang="en-US"/>
        </a:p>
      </dgm:t>
    </dgm:pt>
    <dgm:pt modelId="{F862CD37-B497-4F91-AE7A-50498DB78B65}" type="sibTrans" cxnId="{CB524ABC-7407-428F-AB11-949E24F614CF}">
      <dgm:prSet/>
      <dgm:spPr/>
      <dgm:t>
        <a:bodyPr/>
        <a:lstStyle/>
        <a:p>
          <a:endParaRPr lang="en-US"/>
        </a:p>
      </dgm:t>
    </dgm:pt>
    <dgm:pt modelId="{6C7ABF26-3390-487B-97AF-235D9A096D43}">
      <dgm:prSet custT="1"/>
      <dgm:spPr/>
      <dgm:t>
        <a:bodyPr/>
        <a:lstStyle/>
        <a:p>
          <a:pPr rtl="0"/>
          <a:r>
            <a:rPr lang="en-US" sz="1200" dirty="0" smtClean="0"/>
            <a:t>Data scientist</a:t>
          </a:r>
          <a:endParaRPr lang="en-US" sz="1200" dirty="0"/>
        </a:p>
      </dgm:t>
    </dgm:pt>
    <dgm:pt modelId="{6E9359E7-78A0-4984-8DE0-53EDD7032062}" type="parTrans" cxnId="{7D3CCC77-1D3C-46EA-AEA7-0B85498DC324}">
      <dgm:prSet/>
      <dgm:spPr/>
      <dgm:t>
        <a:bodyPr/>
        <a:lstStyle/>
        <a:p>
          <a:endParaRPr lang="en-US"/>
        </a:p>
      </dgm:t>
    </dgm:pt>
    <dgm:pt modelId="{C3C46BA3-4230-4626-BC4D-A2ECFEB9610D}" type="sibTrans" cxnId="{7D3CCC77-1D3C-46EA-AEA7-0B85498DC324}">
      <dgm:prSet/>
      <dgm:spPr/>
      <dgm:t>
        <a:bodyPr/>
        <a:lstStyle/>
        <a:p>
          <a:endParaRPr lang="en-US"/>
        </a:p>
      </dgm:t>
    </dgm:pt>
    <dgm:pt modelId="{0B86787D-94DE-4E69-A0CF-F1018060282A}">
      <dgm:prSet custT="1"/>
      <dgm:spPr/>
      <dgm:t>
        <a:bodyPr/>
        <a:lstStyle/>
        <a:p>
          <a:pPr rtl="0"/>
          <a:r>
            <a:rPr lang="en-US" sz="1800" dirty="0" smtClean="0"/>
            <a:t>New ways of getting things done</a:t>
          </a:r>
          <a:endParaRPr lang="en-US" sz="1800" dirty="0"/>
        </a:p>
      </dgm:t>
    </dgm:pt>
    <dgm:pt modelId="{5E1116B0-ED6C-4D6D-A7BD-B4B85FFAF890}" type="parTrans" cxnId="{1E7708EF-14BA-4A79-B121-55BD49FBE621}">
      <dgm:prSet/>
      <dgm:spPr/>
      <dgm:t>
        <a:bodyPr/>
        <a:lstStyle/>
        <a:p>
          <a:endParaRPr lang="en-US"/>
        </a:p>
      </dgm:t>
    </dgm:pt>
    <dgm:pt modelId="{675A7B4D-FF1A-45AE-82AC-31707409C6FF}" type="sibTrans" cxnId="{1E7708EF-14BA-4A79-B121-55BD49FBE621}">
      <dgm:prSet/>
      <dgm:spPr/>
      <dgm:t>
        <a:bodyPr/>
        <a:lstStyle/>
        <a:p>
          <a:endParaRPr lang="en-US"/>
        </a:p>
      </dgm:t>
    </dgm:pt>
    <dgm:pt modelId="{08D27A57-C7EF-4FFD-B747-F0C9C3958ABA}">
      <dgm:prSet custT="1"/>
      <dgm:spPr/>
      <dgm:t>
        <a:bodyPr/>
        <a:lstStyle/>
        <a:p>
          <a:pPr rtl="0"/>
          <a:r>
            <a:rPr lang="en-US" sz="1200" dirty="0" smtClean="0"/>
            <a:t>In mem computing</a:t>
          </a:r>
          <a:endParaRPr lang="en-US" sz="1200" dirty="0"/>
        </a:p>
      </dgm:t>
    </dgm:pt>
    <dgm:pt modelId="{D78CDB3C-D9DA-4354-A054-2B084D179EF7}" type="parTrans" cxnId="{8F6C423B-5883-43C3-8FBC-E7B5B9591A67}">
      <dgm:prSet/>
      <dgm:spPr/>
      <dgm:t>
        <a:bodyPr/>
        <a:lstStyle/>
        <a:p>
          <a:endParaRPr lang="en-US"/>
        </a:p>
      </dgm:t>
    </dgm:pt>
    <dgm:pt modelId="{3CF1111C-3BDB-44F2-BBEF-412575150810}" type="sibTrans" cxnId="{8F6C423B-5883-43C3-8FBC-E7B5B9591A67}">
      <dgm:prSet/>
      <dgm:spPr/>
      <dgm:t>
        <a:bodyPr/>
        <a:lstStyle/>
        <a:p>
          <a:endParaRPr lang="en-US"/>
        </a:p>
      </dgm:t>
    </dgm:pt>
    <dgm:pt modelId="{439BE7D0-1488-4FB2-B27B-B7A5FAED9F41}">
      <dgm:prSet custT="1"/>
      <dgm:spPr/>
      <dgm:t>
        <a:bodyPr/>
        <a:lstStyle/>
        <a:p>
          <a:pPr rtl="0"/>
          <a:r>
            <a:rPr lang="en-US" sz="1200" dirty="0" smtClean="0"/>
            <a:t>Columnar storage</a:t>
          </a:r>
          <a:endParaRPr lang="en-US" sz="1200" dirty="0"/>
        </a:p>
      </dgm:t>
    </dgm:pt>
    <dgm:pt modelId="{D19550E6-8195-4907-A7C4-394FC383D1D1}" type="parTrans" cxnId="{BA1CC44F-E0E5-4E1E-9693-1D17AECDA140}">
      <dgm:prSet/>
      <dgm:spPr/>
      <dgm:t>
        <a:bodyPr/>
        <a:lstStyle/>
        <a:p>
          <a:endParaRPr lang="en-US"/>
        </a:p>
      </dgm:t>
    </dgm:pt>
    <dgm:pt modelId="{BD2DBF6F-2726-432F-851E-9B432D9DA7BD}" type="sibTrans" cxnId="{BA1CC44F-E0E5-4E1E-9693-1D17AECDA140}">
      <dgm:prSet/>
      <dgm:spPr/>
      <dgm:t>
        <a:bodyPr/>
        <a:lstStyle/>
        <a:p>
          <a:endParaRPr lang="en-US"/>
        </a:p>
      </dgm:t>
    </dgm:pt>
    <dgm:pt modelId="{573F8CA0-D0C9-4FE6-8F07-828198365CF6}">
      <dgm:prSet custT="1"/>
      <dgm:spPr/>
      <dgm:t>
        <a:bodyPr/>
        <a:lstStyle/>
        <a:p>
          <a:pPr rtl="0"/>
          <a:r>
            <a:rPr lang="en-US" sz="1200" dirty="0" smtClean="0"/>
            <a:t>Pair values repository</a:t>
          </a:r>
          <a:endParaRPr lang="en-US" sz="1200" dirty="0"/>
        </a:p>
      </dgm:t>
    </dgm:pt>
    <dgm:pt modelId="{3A921BBB-88A0-4AD2-A978-CACEF9012F39}" type="parTrans" cxnId="{C103A1DC-8092-4F3E-942E-CE86AC53E498}">
      <dgm:prSet/>
      <dgm:spPr/>
      <dgm:t>
        <a:bodyPr/>
        <a:lstStyle/>
        <a:p>
          <a:endParaRPr lang="en-US"/>
        </a:p>
      </dgm:t>
    </dgm:pt>
    <dgm:pt modelId="{D3235AFE-F5EA-473F-9C17-831081DE4EC7}" type="sibTrans" cxnId="{C103A1DC-8092-4F3E-942E-CE86AC53E498}">
      <dgm:prSet/>
      <dgm:spPr/>
      <dgm:t>
        <a:bodyPr/>
        <a:lstStyle/>
        <a:p>
          <a:endParaRPr lang="en-US"/>
        </a:p>
      </dgm:t>
    </dgm:pt>
    <dgm:pt modelId="{C0B435BD-BAF5-42B4-BB85-DCE696F92E34}">
      <dgm:prSet custT="1"/>
      <dgm:spPr/>
      <dgm:t>
        <a:bodyPr/>
        <a:lstStyle/>
        <a:p>
          <a:pPr rtl="0"/>
          <a:r>
            <a:rPr lang="en-US" sz="1200" dirty="0" smtClean="0"/>
            <a:t>Integration practices </a:t>
          </a:r>
          <a:r>
            <a:rPr lang="en-US" sz="1200" dirty="0" smtClean="0"/>
            <a:t>beyond</a:t>
          </a:r>
          <a:endParaRPr lang="en-US" sz="1200" dirty="0"/>
        </a:p>
      </dgm:t>
    </dgm:pt>
    <dgm:pt modelId="{96A4B49B-A210-4AEA-8A1C-74FDDBA9A308}" type="parTrans" cxnId="{D3318806-7B7D-4CD4-89BD-A231E5B8F028}">
      <dgm:prSet/>
      <dgm:spPr/>
      <dgm:t>
        <a:bodyPr/>
        <a:lstStyle/>
        <a:p>
          <a:endParaRPr lang="en-US"/>
        </a:p>
      </dgm:t>
    </dgm:pt>
    <dgm:pt modelId="{FFC45BFD-6967-425E-89F7-6A96860F978B}" type="sibTrans" cxnId="{D3318806-7B7D-4CD4-89BD-A231E5B8F028}">
      <dgm:prSet/>
      <dgm:spPr/>
      <dgm:t>
        <a:bodyPr/>
        <a:lstStyle/>
        <a:p>
          <a:endParaRPr lang="en-US"/>
        </a:p>
      </dgm:t>
    </dgm:pt>
    <dgm:pt modelId="{D56F9629-4EBA-40D2-B98B-744C92BDDE45}">
      <dgm:prSet custT="1"/>
      <dgm:spPr/>
      <dgm:t>
        <a:bodyPr/>
        <a:lstStyle/>
        <a:p>
          <a:pPr rtl="0"/>
          <a:r>
            <a:rPr lang="en-US" sz="1200" dirty="0" smtClean="0"/>
            <a:t>Unstructured</a:t>
          </a:r>
          <a:endParaRPr lang="en-US" sz="1200" dirty="0"/>
        </a:p>
      </dgm:t>
    </dgm:pt>
    <dgm:pt modelId="{5E0DB07D-19D5-4084-9668-93F41107A624}" type="parTrans" cxnId="{BBD3C03E-E36A-44BC-9630-2AA6E174E55C}">
      <dgm:prSet/>
      <dgm:spPr/>
      <dgm:t>
        <a:bodyPr/>
        <a:lstStyle/>
        <a:p>
          <a:endParaRPr lang="en-US"/>
        </a:p>
      </dgm:t>
    </dgm:pt>
    <dgm:pt modelId="{8E49A999-9A25-4989-91F4-83D8C937070A}" type="sibTrans" cxnId="{BBD3C03E-E36A-44BC-9630-2AA6E174E55C}">
      <dgm:prSet/>
      <dgm:spPr/>
      <dgm:t>
        <a:bodyPr/>
        <a:lstStyle/>
        <a:p>
          <a:endParaRPr lang="en-US"/>
        </a:p>
      </dgm:t>
    </dgm:pt>
    <dgm:pt modelId="{F9D08F67-7DFD-4DB6-A09E-95B1D9EBA234}">
      <dgm:prSet/>
      <dgm:spPr/>
      <dgm:t>
        <a:bodyPr/>
        <a:lstStyle/>
        <a:p>
          <a:pPr rtl="0"/>
          <a:endParaRPr lang="en-US" sz="700" dirty="0"/>
        </a:p>
      </dgm:t>
    </dgm:pt>
    <dgm:pt modelId="{CAF81652-BB21-4EFA-B665-F2D826BA8C12}" type="parTrans" cxnId="{5E9D6E6B-E839-468F-B64A-DB5E9A64BF02}">
      <dgm:prSet/>
      <dgm:spPr/>
      <dgm:t>
        <a:bodyPr/>
        <a:lstStyle/>
        <a:p>
          <a:endParaRPr lang="en-US"/>
        </a:p>
      </dgm:t>
    </dgm:pt>
    <dgm:pt modelId="{3A95BD4D-C139-4DD7-97FA-308FE7AAE829}" type="sibTrans" cxnId="{5E9D6E6B-E839-468F-B64A-DB5E9A64BF02}">
      <dgm:prSet/>
      <dgm:spPr/>
      <dgm:t>
        <a:bodyPr/>
        <a:lstStyle/>
        <a:p>
          <a:endParaRPr lang="en-US"/>
        </a:p>
      </dgm:t>
    </dgm:pt>
    <dgm:pt modelId="{0874323F-C8C5-44FF-B9E0-F78E28D11E99}">
      <dgm:prSet custT="1"/>
      <dgm:spPr/>
      <dgm:t>
        <a:bodyPr/>
        <a:lstStyle/>
        <a:p>
          <a:pPr rtl="0"/>
          <a:r>
            <a:rPr lang="en-US" sz="1200" dirty="0" smtClean="0"/>
            <a:t>Python, R,  NoSQL</a:t>
          </a:r>
          <a:endParaRPr lang="en-US" sz="1200" dirty="0"/>
        </a:p>
      </dgm:t>
    </dgm:pt>
    <dgm:pt modelId="{785829AA-2818-49D9-91FD-B1F9E4464247}" type="parTrans" cxnId="{F992F954-F916-46FA-8C99-0EB515916A4F}">
      <dgm:prSet/>
      <dgm:spPr/>
      <dgm:t>
        <a:bodyPr/>
        <a:lstStyle/>
        <a:p>
          <a:endParaRPr lang="en-US"/>
        </a:p>
      </dgm:t>
    </dgm:pt>
    <dgm:pt modelId="{C29DFE46-2DBE-4CF6-8464-607BCA80A261}" type="sibTrans" cxnId="{F992F954-F916-46FA-8C99-0EB515916A4F}">
      <dgm:prSet/>
      <dgm:spPr/>
      <dgm:t>
        <a:bodyPr/>
        <a:lstStyle/>
        <a:p>
          <a:endParaRPr lang="en-US"/>
        </a:p>
      </dgm:t>
    </dgm:pt>
    <dgm:pt modelId="{ECD62345-0743-4EEC-B00E-84892F9503B3}">
      <dgm:prSet custT="1"/>
      <dgm:spPr/>
      <dgm:t>
        <a:bodyPr/>
        <a:lstStyle/>
        <a:p>
          <a:pPr rtl="0"/>
          <a:r>
            <a:rPr lang="en-US" sz="1200" dirty="0" smtClean="0"/>
            <a:t>Complex events</a:t>
          </a:r>
          <a:endParaRPr lang="en-US" sz="1200" dirty="0"/>
        </a:p>
      </dgm:t>
    </dgm:pt>
    <dgm:pt modelId="{8FB03FBA-7F0D-41A2-A48C-15D7726C4E9C}" type="parTrans" cxnId="{8A2789C6-B831-460B-8388-5F947017963B}">
      <dgm:prSet/>
      <dgm:spPr/>
      <dgm:t>
        <a:bodyPr/>
        <a:lstStyle/>
        <a:p>
          <a:endParaRPr lang="en-US"/>
        </a:p>
      </dgm:t>
    </dgm:pt>
    <dgm:pt modelId="{19063C51-7712-4527-950C-DB4B76B2DD6D}" type="sibTrans" cxnId="{8A2789C6-B831-460B-8388-5F947017963B}">
      <dgm:prSet/>
      <dgm:spPr/>
      <dgm:t>
        <a:bodyPr/>
        <a:lstStyle/>
        <a:p>
          <a:endParaRPr lang="en-US"/>
        </a:p>
      </dgm:t>
    </dgm:pt>
    <dgm:pt modelId="{B7D4A8EC-BF5C-46BA-9F2A-F64E3543590A}">
      <dgm:prSet custT="1"/>
      <dgm:spPr/>
      <dgm:t>
        <a:bodyPr/>
        <a:lstStyle/>
        <a:p>
          <a:pPr rtl="0"/>
          <a:r>
            <a:rPr lang="en-US" sz="1200" dirty="0" smtClean="0"/>
            <a:t>Logs, text, Pictures, e-mail,</a:t>
          </a:r>
          <a:endParaRPr lang="en-US" sz="1200" dirty="0"/>
        </a:p>
      </dgm:t>
    </dgm:pt>
    <dgm:pt modelId="{5A8842AB-F86B-475A-9D44-F65D87EA8463}" type="parTrans" cxnId="{979FCC1A-19A1-4202-9AD4-4BD4ACFEDE1C}">
      <dgm:prSet/>
      <dgm:spPr/>
      <dgm:t>
        <a:bodyPr/>
        <a:lstStyle/>
        <a:p>
          <a:endParaRPr lang="en-US"/>
        </a:p>
      </dgm:t>
    </dgm:pt>
    <dgm:pt modelId="{D7B2481D-16BE-4A33-B551-ABEA2681099C}" type="sibTrans" cxnId="{979FCC1A-19A1-4202-9AD4-4BD4ACFEDE1C}">
      <dgm:prSet/>
      <dgm:spPr/>
      <dgm:t>
        <a:bodyPr/>
        <a:lstStyle/>
        <a:p>
          <a:endParaRPr lang="en-US"/>
        </a:p>
      </dgm:t>
    </dgm:pt>
    <dgm:pt modelId="{B87296D2-548E-4F83-A4DF-BA2766043E3D}">
      <dgm:prSet custT="1"/>
      <dgm:spPr/>
      <dgm:t>
        <a:bodyPr/>
        <a:lstStyle/>
        <a:p>
          <a:pPr rtl="0"/>
          <a:r>
            <a:rPr lang="en-US" sz="1200" dirty="0" smtClean="0"/>
            <a:t>Big Data processing clusters</a:t>
          </a:r>
          <a:endParaRPr lang="en-US" sz="1200" dirty="0"/>
        </a:p>
      </dgm:t>
    </dgm:pt>
    <dgm:pt modelId="{D49F4E0D-695B-4EBF-98E4-9E928E82565C}" type="parTrans" cxnId="{33D018FC-CCD3-41FA-A1F5-4AC789ACC9D1}">
      <dgm:prSet/>
      <dgm:spPr/>
      <dgm:t>
        <a:bodyPr/>
        <a:lstStyle/>
        <a:p>
          <a:endParaRPr lang="en-US"/>
        </a:p>
      </dgm:t>
    </dgm:pt>
    <dgm:pt modelId="{6D30DCAD-2F05-42B6-8285-0FAEA25C919E}" type="sibTrans" cxnId="{33D018FC-CCD3-41FA-A1F5-4AC789ACC9D1}">
      <dgm:prSet/>
      <dgm:spPr/>
      <dgm:t>
        <a:bodyPr/>
        <a:lstStyle/>
        <a:p>
          <a:endParaRPr lang="en-US"/>
        </a:p>
      </dgm:t>
    </dgm:pt>
    <dgm:pt modelId="{91520A00-FE3A-4178-938F-0B676B1FDDFA}">
      <dgm:prSet custT="1"/>
      <dgm:spPr/>
      <dgm:t>
        <a:bodyPr/>
        <a:lstStyle/>
        <a:p>
          <a:pPr rtl="0"/>
          <a:r>
            <a:rPr lang="en-US" sz="1200" dirty="0" smtClean="0"/>
            <a:t>Analytic Models</a:t>
          </a:r>
          <a:endParaRPr lang="en-US" sz="1200" dirty="0"/>
        </a:p>
      </dgm:t>
    </dgm:pt>
    <dgm:pt modelId="{CB8FBFAF-EE43-4B7F-BE54-2F62A31823DF}" type="parTrans" cxnId="{EE98FBAC-C2B0-44AF-9979-FA72D0C42E66}">
      <dgm:prSet/>
      <dgm:spPr/>
      <dgm:t>
        <a:bodyPr/>
        <a:lstStyle/>
        <a:p>
          <a:endParaRPr lang="en-US"/>
        </a:p>
      </dgm:t>
    </dgm:pt>
    <dgm:pt modelId="{967167AA-2C21-4D52-B564-8EA48614C8B1}" type="sibTrans" cxnId="{EE98FBAC-C2B0-44AF-9979-FA72D0C42E66}">
      <dgm:prSet/>
      <dgm:spPr/>
      <dgm:t>
        <a:bodyPr/>
        <a:lstStyle/>
        <a:p>
          <a:endParaRPr lang="en-US"/>
        </a:p>
      </dgm:t>
    </dgm:pt>
    <dgm:pt modelId="{E7E6F3AE-A47C-47C7-9759-764E81D91002}">
      <dgm:prSet custT="1"/>
      <dgm:spPr/>
      <dgm:t>
        <a:bodyPr/>
        <a:lstStyle/>
        <a:p>
          <a:pPr rtl="0"/>
          <a:r>
            <a:rPr lang="en-US" sz="1200" dirty="0" smtClean="0"/>
            <a:t>NoSQL Modeler</a:t>
          </a:r>
          <a:endParaRPr lang="en-US" sz="1200" dirty="0"/>
        </a:p>
      </dgm:t>
    </dgm:pt>
    <dgm:pt modelId="{9F81BF19-21F0-4B24-A1D6-241A3E91BE18}" type="parTrans" cxnId="{27F5D81A-8D30-4971-8E77-1627DC859B8E}">
      <dgm:prSet/>
      <dgm:spPr/>
      <dgm:t>
        <a:bodyPr/>
        <a:lstStyle/>
        <a:p>
          <a:endParaRPr lang="en-US"/>
        </a:p>
      </dgm:t>
    </dgm:pt>
    <dgm:pt modelId="{DDE935B9-F53D-4AA7-843A-181F179460C5}" type="sibTrans" cxnId="{27F5D81A-8D30-4971-8E77-1627DC859B8E}">
      <dgm:prSet/>
      <dgm:spPr/>
      <dgm:t>
        <a:bodyPr/>
        <a:lstStyle/>
        <a:p>
          <a:endParaRPr lang="en-US"/>
        </a:p>
      </dgm:t>
    </dgm:pt>
    <dgm:pt modelId="{A3AD849B-F2A5-4535-9008-1F78E2A08B1F}">
      <dgm:prSet custT="1"/>
      <dgm:spPr/>
      <dgm:t>
        <a:bodyPr/>
        <a:lstStyle/>
        <a:p>
          <a:pPr rtl="0"/>
          <a:r>
            <a:rPr lang="en-US" sz="1200" dirty="0" smtClean="0"/>
            <a:t>data </a:t>
          </a:r>
          <a:r>
            <a:rPr lang="en-US" sz="1200" dirty="0" smtClean="0"/>
            <a:t>movement</a:t>
          </a:r>
          <a:endParaRPr lang="en-US" sz="1200" dirty="0"/>
        </a:p>
      </dgm:t>
    </dgm:pt>
    <dgm:pt modelId="{47FA8438-7574-417E-ACBC-94B9DA119172}" type="parTrans" cxnId="{DAF96B2F-BF57-4429-B29A-7D40F9A55A82}">
      <dgm:prSet/>
      <dgm:spPr/>
      <dgm:t>
        <a:bodyPr/>
        <a:lstStyle/>
        <a:p>
          <a:endParaRPr lang="en-US"/>
        </a:p>
      </dgm:t>
    </dgm:pt>
    <dgm:pt modelId="{CB226365-E1B5-4702-BFA8-5DB1CAE02971}" type="sibTrans" cxnId="{DAF96B2F-BF57-4429-B29A-7D40F9A55A82}">
      <dgm:prSet/>
      <dgm:spPr/>
      <dgm:t>
        <a:bodyPr/>
        <a:lstStyle/>
        <a:p>
          <a:endParaRPr lang="en-US"/>
        </a:p>
      </dgm:t>
    </dgm:pt>
    <dgm:pt modelId="{32575A68-8C0C-4EB5-BD34-8DDCFFD621A4}" type="pres">
      <dgm:prSet presAssocID="{753F7B83-5299-4F39-8BA5-94D426278956}" presName="Name0" presStyleCnt="0">
        <dgm:presLayoutVars>
          <dgm:dir/>
          <dgm:animLvl val="lvl"/>
          <dgm:resizeHandles val="exact"/>
        </dgm:presLayoutVars>
      </dgm:prSet>
      <dgm:spPr/>
      <dgm:t>
        <a:bodyPr/>
        <a:lstStyle/>
        <a:p>
          <a:endParaRPr lang="en-US"/>
        </a:p>
      </dgm:t>
    </dgm:pt>
    <dgm:pt modelId="{4D9957BD-3A90-4FA9-8CB0-4DC59F00D62B}" type="pres">
      <dgm:prSet presAssocID="{54C36812-A8C6-4951-8ADC-0217ED37A67B}" presName="linNode" presStyleCnt="0"/>
      <dgm:spPr/>
    </dgm:pt>
    <dgm:pt modelId="{608A4EA3-DF6C-4E22-8533-0FB971D168BB}" type="pres">
      <dgm:prSet presAssocID="{54C36812-A8C6-4951-8ADC-0217ED37A67B}" presName="parentText" presStyleLbl="node1" presStyleIdx="0" presStyleCnt="5">
        <dgm:presLayoutVars>
          <dgm:chMax val="1"/>
          <dgm:bulletEnabled val="1"/>
        </dgm:presLayoutVars>
      </dgm:prSet>
      <dgm:spPr/>
      <dgm:t>
        <a:bodyPr/>
        <a:lstStyle/>
        <a:p>
          <a:endParaRPr lang="en-US"/>
        </a:p>
      </dgm:t>
    </dgm:pt>
    <dgm:pt modelId="{BC1D23C0-A5E8-4E33-AB08-9561D9EE638D}" type="pres">
      <dgm:prSet presAssocID="{54C36812-A8C6-4951-8ADC-0217ED37A67B}" presName="descendantText" presStyleLbl="alignAccFollowNode1" presStyleIdx="0" presStyleCnt="5">
        <dgm:presLayoutVars>
          <dgm:bulletEnabled val="1"/>
        </dgm:presLayoutVars>
      </dgm:prSet>
      <dgm:spPr/>
      <dgm:t>
        <a:bodyPr/>
        <a:lstStyle/>
        <a:p>
          <a:endParaRPr lang="en-US"/>
        </a:p>
      </dgm:t>
    </dgm:pt>
    <dgm:pt modelId="{3711040B-A6D0-4427-8DD0-751951FBBBEE}" type="pres">
      <dgm:prSet presAssocID="{D6BE541A-65CE-4D48-8E94-BBAA29BE98C5}" presName="sp" presStyleCnt="0"/>
      <dgm:spPr/>
    </dgm:pt>
    <dgm:pt modelId="{1BEF92CC-7CD9-4D50-B219-975052276F9E}" type="pres">
      <dgm:prSet presAssocID="{7BA92A28-EC8C-4DB2-AF18-8236D8E386EC}" presName="linNode" presStyleCnt="0"/>
      <dgm:spPr/>
    </dgm:pt>
    <dgm:pt modelId="{4D8D7329-A0D0-4632-8CE3-B92DC236FAD5}" type="pres">
      <dgm:prSet presAssocID="{7BA92A28-EC8C-4DB2-AF18-8236D8E386EC}" presName="parentText" presStyleLbl="node1" presStyleIdx="1" presStyleCnt="5">
        <dgm:presLayoutVars>
          <dgm:chMax val="1"/>
          <dgm:bulletEnabled val="1"/>
        </dgm:presLayoutVars>
      </dgm:prSet>
      <dgm:spPr/>
      <dgm:t>
        <a:bodyPr/>
        <a:lstStyle/>
        <a:p>
          <a:endParaRPr lang="en-US"/>
        </a:p>
      </dgm:t>
    </dgm:pt>
    <dgm:pt modelId="{D809D10D-A1D7-45FD-866D-B183D291FF91}" type="pres">
      <dgm:prSet presAssocID="{7BA92A28-EC8C-4DB2-AF18-8236D8E386EC}" presName="descendantText" presStyleLbl="alignAccFollowNode1" presStyleIdx="1" presStyleCnt="5" custScaleY="125196">
        <dgm:presLayoutVars>
          <dgm:bulletEnabled val="1"/>
        </dgm:presLayoutVars>
      </dgm:prSet>
      <dgm:spPr/>
      <dgm:t>
        <a:bodyPr/>
        <a:lstStyle/>
        <a:p>
          <a:endParaRPr lang="en-US"/>
        </a:p>
      </dgm:t>
    </dgm:pt>
    <dgm:pt modelId="{1D845638-50AF-42E5-A51D-C84C2D0CE303}" type="pres">
      <dgm:prSet presAssocID="{88E814F0-5773-4580-9B39-DD76D92FD804}" presName="sp" presStyleCnt="0"/>
      <dgm:spPr/>
    </dgm:pt>
    <dgm:pt modelId="{5DE8C4A3-8553-4ACF-8E26-493F41A1152A}" type="pres">
      <dgm:prSet presAssocID="{8DEFE472-E4F9-4686-8AA9-1AC1E641D9BE}" presName="linNode" presStyleCnt="0"/>
      <dgm:spPr/>
    </dgm:pt>
    <dgm:pt modelId="{0F458806-5036-4739-B45D-4451300AE633}" type="pres">
      <dgm:prSet presAssocID="{8DEFE472-E4F9-4686-8AA9-1AC1E641D9BE}" presName="parentText" presStyleLbl="node1" presStyleIdx="2" presStyleCnt="5" custLinFactNeighborY="72">
        <dgm:presLayoutVars>
          <dgm:chMax val="1"/>
          <dgm:bulletEnabled val="1"/>
        </dgm:presLayoutVars>
      </dgm:prSet>
      <dgm:spPr/>
      <dgm:t>
        <a:bodyPr/>
        <a:lstStyle/>
        <a:p>
          <a:endParaRPr lang="en-US"/>
        </a:p>
      </dgm:t>
    </dgm:pt>
    <dgm:pt modelId="{5112A6CB-90CC-4444-8E03-A8A90D935A1D}" type="pres">
      <dgm:prSet presAssocID="{8DEFE472-E4F9-4686-8AA9-1AC1E641D9BE}" presName="descendantText" presStyleLbl="alignAccFollowNode1" presStyleIdx="2" presStyleCnt="5" custScaleY="119063" custLinFactNeighborX="-1515" custLinFactNeighborY="-1457">
        <dgm:presLayoutVars>
          <dgm:bulletEnabled val="1"/>
        </dgm:presLayoutVars>
      </dgm:prSet>
      <dgm:spPr/>
      <dgm:t>
        <a:bodyPr/>
        <a:lstStyle/>
        <a:p>
          <a:endParaRPr lang="en-US"/>
        </a:p>
      </dgm:t>
    </dgm:pt>
    <dgm:pt modelId="{0C93E26A-B3C3-49A9-831A-49D2CDA98B31}" type="pres">
      <dgm:prSet presAssocID="{88C54EE8-7762-4681-8006-027274DA613B}" presName="sp" presStyleCnt="0"/>
      <dgm:spPr/>
    </dgm:pt>
    <dgm:pt modelId="{1D2EF71C-1DD5-4A13-99E3-576BD9DB384B}" type="pres">
      <dgm:prSet presAssocID="{DB9908A9-1A5A-45DA-A3A0-19DA06B45C38}" presName="linNode" presStyleCnt="0"/>
      <dgm:spPr/>
    </dgm:pt>
    <dgm:pt modelId="{0EC8395A-7160-4CD1-9FDA-7AE16FBF0AE2}" type="pres">
      <dgm:prSet presAssocID="{DB9908A9-1A5A-45DA-A3A0-19DA06B45C38}" presName="parentText" presStyleLbl="node1" presStyleIdx="3" presStyleCnt="5">
        <dgm:presLayoutVars>
          <dgm:chMax val="1"/>
          <dgm:bulletEnabled val="1"/>
        </dgm:presLayoutVars>
      </dgm:prSet>
      <dgm:spPr/>
      <dgm:t>
        <a:bodyPr/>
        <a:lstStyle/>
        <a:p>
          <a:endParaRPr lang="en-US"/>
        </a:p>
      </dgm:t>
    </dgm:pt>
    <dgm:pt modelId="{0FEDD382-D3AA-41DA-8DD1-49DCBE7F510B}" type="pres">
      <dgm:prSet presAssocID="{DB9908A9-1A5A-45DA-A3A0-19DA06B45C38}" presName="descendantText" presStyleLbl="alignAccFollowNode1" presStyleIdx="3" presStyleCnt="5" custScaleY="116329">
        <dgm:presLayoutVars>
          <dgm:bulletEnabled val="1"/>
        </dgm:presLayoutVars>
      </dgm:prSet>
      <dgm:spPr/>
      <dgm:t>
        <a:bodyPr/>
        <a:lstStyle/>
        <a:p>
          <a:endParaRPr lang="en-US"/>
        </a:p>
      </dgm:t>
    </dgm:pt>
    <dgm:pt modelId="{C41CA9AE-0434-443B-8A50-958F1B6A9AFD}" type="pres">
      <dgm:prSet presAssocID="{93F5E5D3-F0AD-42ED-BB34-B52DCEBC4277}" presName="sp" presStyleCnt="0"/>
      <dgm:spPr/>
    </dgm:pt>
    <dgm:pt modelId="{8C5A2F5E-C67C-4905-B7DB-15D8FA4F8023}" type="pres">
      <dgm:prSet presAssocID="{0B86787D-94DE-4E69-A0CF-F1018060282A}" presName="linNode" presStyleCnt="0"/>
      <dgm:spPr/>
    </dgm:pt>
    <dgm:pt modelId="{456E4320-5203-4AB3-A283-056FB6232867}" type="pres">
      <dgm:prSet presAssocID="{0B86787D-94DE-4E69-A0CF-F1018060282A}" presName="parentText" presStyleLbl="node1" presStyleIdx="4" presStyleCnt="5">
        <dgm:presLayoutVars>
          <dgm:chMax val="1"/>
          <dgm:bulletEnabled val="1"/>
        </dgm:presLayoutVars>
      </dgm:prSet>
      <dgm:spPr/>
      <dgm:t>
        <a:bodyPr/>
        <a:lstStyle/>
        <a:p>
          <a:endParaRPr lang="en-US"/>
        </a:p>
      </dgm:t>
    </dgm:pt>
    <dgm:pt modelId="{A71EDCA8-783B-4060-A231-9640A9A25B69}" type="pres">
      <dgm:prSet presAssocID="{0B86787D-94DE-4E69-A0CF-F1018060282A}" presName="descendantText" presStyleLbl="alignAccFollowNode1" presStyleIdx="4" presStyleCnt="5" custScaleY="116705">
        <dgm:presLayoutVars>
          <dgm:bulletEnabled val="1"/>
        </dgm:presLayoutVars>
      </dgm:prSet>
      <dgm:spPr/>
      <dgm:t>
        <a:bodyPr/>
        <a:lstStyle/>
        <a:p>
          <a:endParaRPr lang="en-US"/>
        </a:p>
      </dgm:t>
    </dgm:pt>
  </dgm:ptLst>
  <dgm:cxnLst>
    <dgm:cxn modelId="{D3318806-7B7D-4CD4-89BD-A231E5B8F028}" srcId="{0B86787D-94DE-4E69-A0CF-F1018060282A}" destId="{C0B435BD-BAF5-42B4-BB85-DCE696F92E34}" srcOrd="2" destOrd="0" parTransId="{96A4B49B-A210-4AEA-8A1C-74FDDBA9A308}" sibTransId="{FFC45BFD-6967-425E-89F7-6A96860F978B}"/>
    <dgm:cxn modelId="{28271B07-722B-4B07-A7A1-AF8B55F5E375}" type="presOf" srcId="{573F8CA0-D0C9-4FE6-8F07-828198365CF6}" destId="{D809D10D-A1D7-45FD-866D-B183D291FF91}" srcOrd="0" destOrd="1" presId="urn:microsoft.com/office/officeart/2005/8/layout/vList5"/>
    <dgm:cxn modelId="{C103A1DC-8092-4F3E-942E-CE86AC53E498}" srcId="{7BA92A28-EC8C-4DB2-AF18-8236D8E386EC}" destId="{573F8CA0-D0C9-4FE6-8F07-828198365CF6}" srcOrd="1" destOrd="0" parTransId="{3A921BBB-88A0-4AD2-A978-CACEF9012F39}" sibTransId="{D3235AFE-F5EA-473F-9C17-831081DE4EC7}"/>
    <dgm:cxn modelId="{6F1B0B01-3154-4B78-ACC8-F67B027EE6F9}" type="presOf" srcId="{0874323F-C8C5-44FF-B9E0-F78E28D11E99}" destId="{5112A6CB-90CC-4444-8E03-A8A90D935A1D}" srcOrd="0" destOrd="2" presId="urn:microsoft.com/office/officeart/2005/8/layout/vList5"/>
    <dgm:cxn modelId="{DAF96B2F-BF57-4429-B29A-7D40F9A55A82}" srcId="{0B86787D-94DE-4E69-A0CF-F1018060282A}" destId="{A3AD849B-F2A5-4535-9008-1F78E2A08B1F}" srcOrd="3" destOrd="0" parTransId="{47FA8438-7574-417E-ACBC-94B9DA119172}" sibTransId="{CB226365-E1B5-4702-BFA8-5DB1CAE02971}"/>
    <dgm:cxn modelId="{27F5D81A-8D30-4971-8E77-1627DC859B8E}" srcId="{DB9908A9-1A5A-45DA-A3A0-19DA06B45C38}" destId="{E7E6F3AE-A47C-47C7-9759-764E81D91002}" srcOrd="2" destOrd="0" parTransId="{9F81BF19-21F0-4B24-A1D6-241A3E91BE18}" sibTransId="{DDE935B9-F53D-4AA7-843A-181F179460C5}"/>
    <dgm:cxn modelId="{8C839BDC-4E63-4210-B55D-CC91BB0D38DD}" srcId="{8DEFE472-E4F9-4686-8AA9-1AC1E641D9BE}" destId="{3D822CFD-CB14-42C2-8346-D42AA2A18F65}" srcOrd="0" destOrd="0" parTransId="{258616F3-C400-4E72-8992-E4ACBFFCE935}" sibTransId="{0EA7AB01-6F22-4CB6-906D-93C109248C32}"/>
    <dgm:cxn modelId="{CB524ABC-7407-428F-AB11-949E24F614CF}" srcId="{DB9908A9-1A5A-45DA-A3A0-19DA06B45C38}" destId="{E4418705-0FD1-4919-B916-B13345F02C88}" srcOrd="0" destOrd="0" parTransId="{A5CB33EA-9A37-4754-93A8-A7FFF34B3FF9}" sibTransId="{F862CD37-B497-4F91-AE7A-50498DB78B65}"/>
    <dgm:cxn modelId="{5E9D6E6B-E839-468F-B64A-DB5E9A64BF02}" srcId="{7BA92A28-EC8C-4DB2-AF18-8236D8E386EC}" destId="{F9D08F67-7DFD-4DB6-A09E-95B1D9EBA234}" srcOrd="4" destOrd="0" parTransId="{CAF81652-BB21-4EFA-B665-F2D826BA8C12}" sibTransId="{3A95BD4D-C139-4DD7-97FA-308FE7AAE829}"/>
    <dgm:cxn modelId="{6E314F0A-C0BB-4013-B414-56D6194FABAB}" type="presOf" srcId="{E4418705-0FD1-4919-B916-B13345F02C88}" destId="{0FEDD382-D3AA-41DA-8DD1-49DCBE7F510B}" srcOrd="0" destOrd="0" presId="urn:microsoft.com/office/officeart/2005/8/layout/vList5"/>
    <dgm:cxn modelId="{9CBC642B-F65F-4303-9BE8-DDD131A209B6}" type="presOf" srcId="{7BA92A28-EC8C-4DB2-AF18-8236D8E386EC}" destId="{4D8D7329-A0D0-4632-8CE3-B92DC236FAD5}" srcOrd="0" destOrd="0" presId="urn:microsoft.com/office/officeart/2005/8/layout/vList5"/>
    <dgm:cxn modelId="{C2D57DC6-D7F8-4875-A68B-38B7F6AC0235}" type="presOf" srcId="{E0DB3DB6-6725-42DC-8724-26E643562680}" destId="{5112A6CB-90CC-4444-8E03-A8A90D935A1D}" srcOrd="0" destOrd="1" presId="urn:microsoft.com/office/officeart/2005/8/layout/vList5"/>
    <dgm:cxn modelId="{4446842E-0C1A-45F5-A0A7-917252032440}" type="presOf" srcId="{2CBFBED9-C9A4-4279-A106-8F0D84F1B72A}" destId="{D809D10D-A1D7-45FD-866D-B183D291FF91}" srcOrd="0" destOrd="0" presId="urn:microsoft.com/office/officeart/2005/8/layout/vList5"/>
    <dgm:cxn modelId="{86A7B5CF-ABA7-44E0-AFA2-70EEB2AF78EE}" type="presOf" srcId="{6C7ABF26-3390-487B-97AF-235D9A096D43}" destId="{0FEDD382-D3AA-41DA-8DD1-49DCBE7F510B}" srcOrd="0" destOrd="1" presId="urn:microsoft.com/office/officeart/2005/8/layout/vList5"/>
    <dgm:cxn modelId="{CE7859F7-F3D9-47A5-8EA1-4F0DBCF1E605}" srcId="{54C36812-A8C6-4951-8ADC-0217ED37A67B}" destId="{BA86E5CC-3FD2-4303-943D-815EC271D685}" srcOrd="1" destOrd="0" parTransId="{9537E627-0185-4EAA-BA2C-3BCB952C5096}" sibTransId="{C50AD7E4-3B6C-4828-BAAF-0A62915E2653}"/>
    <dgm:cxn modelId="{3D51B1FC-B28B-4B74-97A1-2F97DE99FDAE}" type="presOf" srcId="{BFFE6524-6CC3-482C-A0FC-F3C0F13B0801}" destId="{BC1D23C0-A5E8-4E33-AB08-9561D9EE638D}" srcOrd="0" destOrd="0" presId="urn:microsoft.com/office/officeart/2005/8/layout/vList5"/>
    <dgm:cxn modelId="{C8504B4D-08F2-47C1-B375-F5964A5DFCAE}" type="presOf" srcId="{C0B435BD-BAF5-42B4-BB85-DCE696F92E34}" destId="{A71EDCA8-783B-4060-A231-9640A9A25B69}" srcOrd="0" destOrd="2" presId="urn:microsoft.com/office/officeart/2005/8/layout/vList5"/>
    <dgm:cxn modelId="{E818FB4A-20A6-4227-8987-309586FFBD88}" type="presOf" srcId="{DB9908A9-1A5A-45DA-A3A0-19DA06B45C38}" destId="{0EC8395A-7160-4CD1-9FDA-7AE16FBF0AE2}" srcOrd="0" destOrd="0" presId="urn:microsoft.com/office/officeart/2005/8/layout/vList5"/>
    <dgm:cxn modelId="{F9FDBD53-CA21-4296-ABA4-C74C3055BEB5}" srcId="{8DEFE472-E4F9-4686-8AA9-1AC1E641D9BE}" destId="{E0DB3DB6-6725-42DC-8724-26E643562680}" srcOrd="1" destOrd="0" parTransId="{2AFBCF87-9FF9-45A5-924F-A83BBCAE3E89}" sibTransId="{EC53CF1E-8570-4C97-A7A3-7C64F39A91D3}"/>
    <dgm:cxn modelId="{8A2789C6-B831-460B-8388-5F947017963B}" srcId="{8DEFE472-E4F9-4686-8AA9-1AC1E641D9BE}" destId="{ECD62345-0743-4EEC-B00E-84892F9503B3}" srcOrd="3" destOrd="0" parTransId="{8FB03FBA-7F0D-41A2-A48C-15D7726C4E9C}" sibTransId="{19063C51-7712-4527-950C-DB4B76B2DD6D}"/>
    <dgm:cxn modelId="{128D886E-E726-45E3-B502-ABAC5753B247}" type="presOf" srcId="{0B86787D-94DE-4E69-A0CF-F1018060282A}" destId="{456E4320-5203-4AB3-A283-056FB6232867}" srcOrd="0" destOrd="0" presId="urn:microsoft.com/office/officeart/2005/8/layout/vList5"/>
    <dgm:cxn modelId="{19F13F82-4A1F-47EA-9A9D-01723B59E6CC}" type="presOf" srcId="{3D822CFD-CB14-42C2-8346-D42AA2A18F65}" destId="{5112A6CB-90CC-4444-8E03-A8A90D935A1D}" srcOrd="0" destOrd="0" presId="urn:microsoft.com/office/officeart/2005/8/layout/vList5"/>
    <dgm:cxn modelId="{BBD3C03E-E36A-44BC-9630-2AA6E174E55C}" srcId="{54C36812-A8C6-4951-8ADC-0217ED37A67B}" destId="{D56F9629-4EBA-40D2-B98B-744C92BDDE45}" srcOrd="2" destOrd="0" parTransId="{5E0DB07D-19D5-4084-9668-93F41107A624}" sibTransId="{8E49A999-9A25-4989-91F4-83D8C937070A}"/>
    <dgm:cxn modelId="{9B6AB50A-A06A-429F-BF26-48574E73209C}" type="presOf" srcId="{E7E6F3AE-A47C-47C7-9759-764E81D91002}" destId="{0FEDD382-D3AA-41DA-8DD1-49DCBE7F510B}" srcOrd="0" destOrd="2" presId="urn:microsoft.com/office/officeart/2005/8/layout/vList5"/>
    <dgm:cxn modelId="{71EC885B-CDBA-4FC7-A213-FE67E2141D3C}" type="presOf" srcId="{753F7B83-5299-4F39-8BA5-94D426278956}" destId="{32575A68-8C0C-4EB5-BD34-8DDCFFD621A4}" srcOrd="0" destOrd="0" presId="urn:microsoft.com/office/officeart/2005/8/layout/vList5"/>
    <dgm:cxn modelId="{7B1EC6A5-27A2-4F93-955F-C8D68D2E67A2}" type="presOf" srcId="{ECD62345-0743-4EEC-B00E-84892F9503B3}" destId="{5112A6CB-90CC-4444-8E03-A8A90D935A1D}" srcOrd="0" destOrd="3" presId="urn:microsoft.com/office/officeart/2005/8/layout/vList5"/>
    <dgm:cxn modelId="{9E37EF65-D374-47C2-AB21-1AE631BAE67F}" type="presOf" srcId="{54C36812-A8C6-4951-8ADC-0217ED37A67B}" destId="{608A4EA3-DF6C-4E22-8533-0FB971D168BB}" srcOrd="0" destOrd="0" presId="urn:microsoft.com/office/officeart/2005/8/layout/vList5"/>
    <dgm:cxn modelId="{F1A31778-6081-411F-A742-62144B1DDD3D}" srcId="{753F7B83-5299-4F39-8BA5-94D426278956}" destId="{8DEFE472-E4F9-4686-8AA9-1AC1E641D9BE}" srcOrd="2" destOrd="0" parTransId="{4FEB441B-2DC7-43EB-B020-2B669610DED4}" sibTransId="{88C54EE8-7762-4681-8006-027274DA613B}"/>
    <dgm:cxn modelId="{008386EF-9B47-44C3-A9C2-80F60897D10E}" type="presOf" srcId="{B87296D2-548E-4F83-A4DF-BA2766043E3D}" destId="{D809D10D-A1D7-45FD-866D-B183D291FF91}" srcOrd="0" destOrd="2" presId="urn:microsoft.com/office/officeart/2005/8/layout/vList5"/>
    <dgm:cxn modelId="{3981BCA9-00C4-4D8C-878A-8AF9FBB425E9}" type="presOf" srcId="{BA86E5CC-3FD2-4303-943D-815EC271D685}" destId="{BC1D23C0-A5E8-4E33-AB08-9561D9EE638D}" srcOrd="0" destOrd="1" presId="urn:microsoft.com/office/officeart/2005/8/layout/vList5"/>
    <dgm:cxn modelId="{026E66EB-0C7D-41E7-A241-76098D228041}" type="presOf" srcId="{08D27A57-C7EF-4FFD-B747-F0C9C3958ABA}" destId="{A71EDCA8-783B-4060-A231-9640A9A25B69}" srcOrd="0" destOrd="0" presId="urn:microsoft.com/office/officeart/2005/8/layout/vList5"/>
    <dgm:cxn modelId="{01C4335B-A3EF-4B48-87D5-EDA2AB483B6E}" type="presOf" srcId="{439BE7D0-1488-4FB2-B27B-B7A5FAED9F41}" destId="{A71EDCA8-783B-4060-A231-9640A9A25B69}" srcOrd="0" destOrd="1" presId="urn:microsoft.com/office/officeart/2005/8/layout/vList5"/>
    <dgm:cxn modelId="{1E7708EF-14BA-4A79-B121-55BD49FBE621}" srcId="{753F7B83-5299-4F39-8BA5-94D426278956}" destId="{0B86787D-94DE-4E69-A0CF-F1018060282A}" srcOrd="4" destOrd="0" parTransId="{5E1116B0-ED6C-4D6D-A7BD-B4B85FFAF890}" sibTransId="{675A7B4D-FF1A-45AE-82AC-31707409C6FF}"/>
    <dgm:cxn modelId="{96181A06-C4A8-453D-A4BF-B61C5D36D72F}" type="presOf" srcId="{F9D08F67-7DFD-4DB6-A09E-95B1D9EBA234}" destId="{D809D10D-A1D7-45FD-866D-B183D291FF91}" srcOrd="0" destOrd="4" presId="urn:microsoft.com/office/officeart/2005/8/layout/vList5"/>
    <dgm:cxn modelId="{CA4DADF1-148C-45ED-BB5E-6330C7E87140}" type="presOf" srcId="{8DEFE472-E4F9-4686-8AA9-1AC1E641D9BE}" destId="{0F458806-5036-4739-B45D-4451300AE633}" srcOrd="0" destOrd="0" presId="urn:microsoft.com/office/officeart/2005/8/layout/vList5"/>
    <dgm:cxn modelId="{DFB8AFC8-D2DC-4F85-A6C8-A891ED587E5E}" srcId="{7BA92A28-EC8C-4DB2-AF18-8236D8E386EC}" destId="{2CBFBED9-C9A4-4279-A106-8F0D84F1B72A}" srcOrd="0" destOrd="0" parTransId="{DFE18EA3-9392-4DA6-A3AF-C18604A4808E}" sibTransId="{3B3C5131-932C-4783-8227-A1583DBB1989}"/>
    <dgm:cxn modelId="{979FCC1A-19A1-4202-9AD4-4BD4ACFEDE1C}" srcId="{54C36812-A8C6-4951-8ADC-0217ED37A67B}" destId="{B7D4A8EC-BF5C-46BA-9F2A-F64E3543590A}" srcOrd="3" destOrd="0" parTransId="{5A8842AB-F86B-475A-9D44-F65D87EA8463}" sibTransId="{D7B2481D-16BE-4A33-B551-ABEA2681099C}"/>
    <dgm:cxn modelId="{95995B95-7822-4C07-8D6E-6BBD22AAC3C4}" srcId="{54C36812-A8C6-4951-8ADC-0217ED37A67B}" destId="{BFFE6524-6CC3-482C-A0FC-F3C0F13B0801}" srcOrd="0" destOrd="0" parTransId="{4E9BA5C2-FD31-42E0-981A-57C58B94B129}" sibTransId="{89CC473F-956D-4384-B36F-D798DDD3EE6B}"/>
    <dgm:cxn modelId="{8F6C423B-5883-43C3-8FBC-E7B5B9591A67}" srcId="{0B86787D-94DE-4E69-A0CF-F1018060282A}" destId="{08D27A57-C7EF-4FFD-B747-F0C9C3958ABA}" srcOrd="0" destOrd="0" parTransId="{D78CDB3C-D9DA-4354-A054-2B084D179EF7}" sibTransId="{3CF1111C-3BDB-44F2-BBEF-412575150810}"/>
    <dgm:cxn modelId="{3F92AE3F-E5A6-49E6-ACEF-735B7DC7C625}" type="presOf" srcId="{91520A00-FE3A-4178-938F-0B676B1FDDFA}" destId="{D809D10D-A1D7-45FD-866D-B183D291FF91}" srcOrd="0" destOrd="3" presId="urn:microsoft.com/office/officeart/2005/8/layout/vList5"/>
    <dgm:cxn modelId="{7D3CCC77-1D3C-46EA-AEA7-0B85498DC324}" srcId="{DB9908A9-1A5A-45DA-A3A0-19DA06B45C38}" destId="{6C7ABF26-3390-487B-97AF-235D9A096D43}" srcOrd="1" destOrd="0" parTransId="{6E9359E7-78A0-4984-8DE0-53EDD7032062}" sibTransId="{C3C46BA3-4230-4626-BC4D-A2ECFEB9610D}"/>
    <dgm:cxn modelId="{2081E068-AF76-4CA6-BE50-C2D18562E948}" type="presOf" srcId="{B7D4A8EC-BF5C-46BA-9F2A-F64E3543590A}" destId="{BC1D23C0-A5E8-4E33-AB08-9561D9EE638D}" srcOrd="0" destOrd="3" presId="urn:microsoft.com/office/officeart/2005/8/layout/vList5"/>
    <dgm:cxn modelId="{BA1CC44F-E0E5-4E1E-9693-1D17AECDA140}" srcId="{0B86787D-94DE-4E69-A0CF-F1018060282A}" destId="{439BE7D0-1488-4FB2-B27B-B7A5FAED9F41}" srcOrd="1" destOrd="0" parTransId="{D19550E6-8195-4907-A7C4-394FC383D1D1}" sibTransId="{BD2DBF6F-2726-432F-851E-9B432D9DA7BD}"/>
    <dgm:cxn modelId="{FEA02142-80D8-46F6-A4E2-63B669A7BBC4}" srcId="{753F7B83-5299-4F39-8BA5-94D426278956}" destId="{7BA92A28-EC8C-4DB2-AF18-8236D8E386EC}" srcOrd="1" destOrd="0" parTransId="{4CF50F9C-C966-46FA-83D3-083C86880F92}" sibTransId="{88E814F0-5773-4580-9B39-DD76D92FD804}"/>
    <dgm:cxn modelId="{331ADB82-5522-460F-A74B-0F114153345C}" srcId="{753F7B83-5299-4F39-8BA5-94D426278956}" destId="{54C36812-A8C6-4951-8ADC-0217ED37A67B}" srcOrd="0" destOrd="0" parTransId="{1496F430-61B3-4900-9201-0EDB339BB21E}" sibTransId="{D6BE541A-65CE-4D48-8E94-BBAA29BE98C5}"/>
    <dgm:cxn modelId="{33D018FC-CCD3-41FA-A1F5-4AC789ACC9D1}" srcId="{7BA92A28-EC8C-4DB2-AF18-8236D8E386EC}" destId="{B87296D2-548E-4F83-A4DF-BA2766043E3D}" srcOrd="2" destOrd="0" parTransId="{D49F4E0D-695B-4EBF-98E4-9E928E82565C}" sibTransId="{6D30DCAD-2F05-42B6-8285-0FAEA25C919E}"/>
    <dgm:cxn modelId="{490F06EB-8881-4E63-BA08-0813F25EE5F8}" type="presOf" srcId="{D56F9629-4EBA-40D2-B98B-744C92BDDE45}" destId="{BC1D23C0-A5E8-4E33-AB08-9561D9EE638D}" srcOrd="0" destOrd="2" presId="urn:microsoft.com/office/officeart/2005/8/layout/vList5"/>
    <dgm:cxn modelId="{EE98FBAC-C2B0-44AF-9979-FA72D0C42E66}" srcId="{7BA92A28-EC8C-4DB2-AF18-8236D8E386EC}" destId="{91520A00-FE3A-4178-938F-0B676B1FDDFA}" srcOrd="3" destOrd="0" parTransId="{CB8FBFAF-EE43-4B7F-BE54-2F62A31823DF}" sibTransId="{967167AA-2C21-4D52-B564-8EA48614C8B1}"/>
    <dgm:cxn modelId="{F992F954-F916-46FA-8C99-0EB515916A4F}" srcId="{8DEFE472-E4F9-4686-8AA9-1AC1E641D9BE}" destId="{0874323F-C8C5-44FF-B9E0-F78E28D11E99}" srcOrd="2" destOrd="0" parTransId="{785829AA-2818-49D9-91FD-B1F9E4464247}" sibTransId="{C29DFE46-2DBE-4CF6-8464-607BCA80A261}"/>
    <dgm:cxn modelId="{888BE325-4B83-4429-9AB7-CB00099D1396}" type="presOf" srcId="{A3AD849B-F2A5-4535-9008-1F78E2A08B1F}" destId="{A71EDCA8-783B-4060-A231-9640A9A25B69}" srcOrd="0" destOrd="3" presId="urn:microsoft.com/office/officeart/2005/8/layout/vList5"/>
    <dgm:cxn modelId="{E52FFD48-47BC-4ABE-8AF1-1E54B1BEB38E}" srcId="{753F7B83-5299-4F39-8BA5-94D426278956}" destId="{DB9908A9-1A5A-45DA-A3A0-19DA06B45C38}" srcOrd="3" destOrd="0" parTransId="{2172116A-6A6E-442F-BBA5-EF6876421DA4}" sibTransId="{93F5E5D3-F0AD-42ED-BB34-B52DCEBC4277}"/>
    <dgm:cxn modelId="{AFCB29FD-08E2-4F5B-8D6A-AC1D4EBBF7A7}" type="presParOf" srcId="{32575A68-8C0C-4EB5-BD34-8DDCFFD621A4}" destId="{4D9957BD-3A90-4FA9-8CB0-4DC59F00D62B}" srcOrd="0" destOrd="0" presId="urn:microsoft.com/office/officeart/2005/8/layout/vList5"/>
    <dgm:cxn modelId="{48E1FF07-312F-4FE7-8DCE-9B14FBFB6108}" type="presParOf" srcId="{4D9957BD-3A90-4FA9-8CB0-4DC59F00D62B}" destId="{608A4EA3-DF6C-4E22-8533-0FB971D168BB}" srcOrd="0" destOrd="0" presId="urn:microsoft.com/office/officeart/2005/8/layout/vList5"/>
    <dgm:cxn modelId="{F536BDFE-5C6A-4E1C-8967-82B54AD7CE3F}" type="presParOf" srcId="{4D9957BD-3A90-4FA9-8CB0-4DC59F00D62B}" destId="{BC1D23C0-A5E8-4E33-AB08-9561D9EE638D}" srcOrd="1" destOrd="0" presId="urn:microsoft.com/office/officeart/2005/8/layout/vList5"/>
    <dgm:cxn modelId="{293D9CC9-AB93-4479-B963-5346274B7291}" type="presParOf" srcId="{32575A68-8C0C-4EB5-BD34-8DDCFFD621A4}" destId="{3711040B-A6D0-4427-8DD0-751951FBBBEE}" srcOrd="1" destOrd="0" presId="urn:microsoft.com/office/officeart/2005/8/layout/vList5"/>
    <dgm:cxn modelId="{32D5BBF3-50CF-4A61-ACF7-EFF0407D8674}" type="presParOf" srcId="{32575A68-8C0C-4EB5-BD34-8DDCFFD621A4}" destId="{1BEF92CC-7CD9-4D50-B219-975052276F9E}" srcOrd="2" destOrd="0" presId="urn:microsoft.com/office/officeart/2005/8/layout/vList5"/>
    <dgm:cxn modelId="{7F735E58-2A3F-4032-89A2-764AB4764869}" type="presParOf" srcId="{1BEF92CC-7CD9-4D50-B219-975052276F9E}" destId="{4D8D7329-A0D0-4632-8CE3-B92DC236FAD5}" srcOrd="0" destOrd="0" presId="urn:microsoft.com/office/officeart/2005/8/layout/vList5"/>
    <dgm:cxn modelId="{0AE59689-4267-459B-A65E-4F89EE263C69}" type="presParOf" srcId="{1BEF92CC-7CD9-4D50-B219-975052276F9E}" destId="{D809D10D-A1D7-45FD-866D-B183D291FF91}" srcOrd="1" destOrd="0" presId="urn:microsoft.com/office/officeart/2005/8/layout/vList5"/>
    <dgm:cxn modelId="{1F36E59F-36CE-4448-A7D4-798CE5BE6420}" type="presParOf" srcId="{32575A68-8C0C-4EB5-BD34-8DDCFFD621A4}" destId="{1D845638-50AF-42E5-A51D-C84C2D0CE303}" srcOrd="3" destOrd="0" presId="urn:microsoft.com/office/officeart/2005/8/layout/vList5"/>
    <dgm:cxn modelId="{99DFA5CE-4ED7-4780-9B7B-9CC537AD2C95}" type="presParOf" srcId="{32575A68-8C0C-4EB5-BD34-8DDCFFD621A4}" destId="{5DE8C4A3-8553-4ACF-8E26-493F41A1152A}" srcOrd="4" destOrd="0" presId="urn:microsoft.com/office/officeart/2005/8/layout/vList5"/>
    <dgm:cxn modelId="{4F35F0DB-E941-4A22-8B27-813F753B637C}" type="presParOf" srcId="{5DE8C4A3-8553-4ACF-8E26-493F41A1152A}" destId="{0F458806-5036-4739-B45D-4451300AE633}" srcOrd="0" destOrd="0" presId="urn:microsoft.com/office/officeart/2005/8/layout/vList5"/>
    <dgm:cxn modelId="{6CBE93E4-8CEB-41D7-A66F-BD55638701D4}" type="presParOf" srcId="{5DE8C4A3-8553-4ACF-8E26-493F41A1152A}" destId="{5112A6CB-90CC-4444-8E03-A8A90D935A1D}" srcOrd="1" destOrd="0" presId="urn:microsoft.com/office/officeart/2005/8/layout/vList5"/>
    <dgm:cxn modelId="{27B88130-A1A1-401E-92C2-8237296736A8}" type="presParOf" srcId="{32575A68-8C0C-4EB5-BD34-8DDCFFD621A4}" destId="{0C93E26A-B3C3-49A9-831A-49D2CDA98B31}" srcOrd="5" destOrd="0" presId="urn:microsoft.com/office/officeart/2005/8/layout/vList5"/>
    <dgm:cxn modelId="{325D5E2D-F099-4D90-9A4E-01534220E379}" type="presParOf" srcId="{32575A68-8C0C-4EB5-BD34-8DDCFFD621A4}" destId="{1D2EF71C-1DD5-4A13-99E3-576BD9DB384B}" srcOrd="6" destOrd="0" presId="urn:microsoft.com/office/officeart/2005/8/layout/vList5"/>
    <dgm:cxn modelId="{6C36D7BB-6B9B-49D8-9569-FD7FDAB889B8}" type="presParOf" srcId="{1D2EF71C-1DD5-4A13-99E3-576BD9DB384B}" destId="{0EC8395A-7160-4CD1-9FDA-7AE16FBF0AE2}" srcOrd="0" destOrd="0" presId="urn:microsoft.com/office/officeart/2005/8/layout/vList5"/>
    <dgm:cxn modelId="{CF8084C2-47F9-4F65-9742-75F291942850}" type="presParOf" srcId="{1D2EF71C-1DD5-4A13-99E3-576BD9DB384B}" destId="{0FEDD382-D3AA-41DA-8DD1-49DCBE7F510B}" srcOrd="1" destOrd="0" presId="urn:microsoft.com/office/officeart/2005/8/layout/vList5"/>
    <dgm:cxn modelId="{49499440-D40B-4359-AA97-F1F7B9F412EA}" type="presParOf" srcId="{32575A68-8C0C-4EB5-BD34-8DDCFFD621A4}" destId="{C41CA9AE-0434-443B-8A50-958F1B6A9AFD}" srcOrd="7" destOrd="0" presId="urn:microsoft.com/office/officeart/2005/8/layout/vList5"/>
    <dgm:cxn modelId="{FC98B4DE-5EC8-4969-B2D2-A2B534E5873C}" type="presParOf" srcId="{32575A68-8C0C-4EB5-BD34-8DDCFFD621A4}" destId="{8C5A2F5E-C67C-4905-B7DB-15D8FA4F8023}" srcOrd="8" destOrd="0" presId="urn:microsoft.com/office/officeart/2005/8/layout/vList5"/>
    <dgm:cxn modelId="{66B67D5A-0BE2-4207-8B94-49F3EEC82490}" type="presParOf" srcId="{8C5A2F5E-C67C-4905-B7DB-15D8FA4F8023}" destId="{456E4320-5203-4AB3-A283-056FB6232867}" srcOrd="0" destOrd="0" presId="urn:microsoft.com/office/officeart/2005/8/layout/vList5"/>
    <dgm:cxn modelId="{8ED65E9A-735A-4ECF-974A-F77000F19C82}" type="presParOf" srcId="{8C5A2F5E-C67C-4905-B7DB-15D8FA4F8023}" destId="{A71EDCA8-783B-4060-A231-9640A9A25B6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3D7E8-5426-4833-95A6-C56409FD7D0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FCB655D-6334-49DB-A2E6-AA9CD0551786}">
      <dgm:prSet custT="1"/>
      <dgm:spPr/>
      <dgm:t>
        <a:bodyPr/>
        <a:lstStyle/>
        <a:p>
          <a:pPr rtl="0"/>
          <a:r>
            <a:rPr lang="en-US" sz="1600" dirty="0" smtClean="0"/>
            <a:t>Information portal</a:t>
          </a:r>
          <a:endParaRPr lang="en-US" sz="1600" dirty="0"/>
        </a:p>
      </dgm:t>
    </dgm:pt>
    <dgm:pt modelId="{4820B929-607E-4180-ACA5-725A54E1B711}" type="parTrans" cxnId="{71AACA35-2770-4F30-B65C-7C78481E78D5}">
      <dgm:prSet/>
      <dgm:spPr/>
      <dgm:t>
        <a:bodyPr/>
        <a:lstStyle/>
        <a:p>
          <a:endParaRPr lang="en-US"/>
        </a:p>
      </dgm:t>
    </dgm:pt>
    <dgm:pt modelId="{62502603-EC74-4614-8A7A-DBF26C9A5DF4}" type="sibTrans" cxnId="{71AACA35-2770-4F30-B65C-7C78481E78D5}">
      <dgm:prSet/>
      <dgm:spPr/>
      <dgm:t>
        <a:bodyPr/>
        <a:lstStyle/>
        <a:p>
          <a:endParaRPr lang="en-US"/>
        </a:p>
      </dgm:t>
    </dgm:pt>
    <dgm:pt modelId="{1284F3CD-396A-47FD-AB1C-D6EF52E1EEED}">
      <dgm:prSet/>
      <dgm:spPr/>
      <dgm:t>
        <a:bodyPr/>
        <a:lstStyle/>
        <a:p>
          <a:r>
            <a:rPr lang="en-US" dirty="0" smtClean="0"/>
            <a:t>Reporting</a:t>
          </a:r>
          <a:endParaRPr lang="en-US" dirty="0"/>
        </a:p>
      </dgm:t>
    </dgm:pt>
    <dgm:pt modelId="{E222E6E7-A778-4711-B626-84277704A9C4}" type="parTrans" cxnId="{7A61CE10-F4FD-4323-AE35-629FC5BB9EEF}">
      <dgm:prSet/>
      <dgm:spPr/>
      <dgm:t>
        <a:bodyPr/>
        <a:lstStyle/>
        <a:p>
          <a:endParaRPr lang="en-US"/>
        </a:p>
      </dgm:t>
    </dgm:pt>
    <dgm:pt modelId="{A6396F3E-C91B-4B96-B854-C433930CB53D}" type="sibTrans" cxnId="{7A61CE10-F4FD-4323-AE35-629FC5BB9EEF}">
      <dgm:prSet/>
      <dgm:spPr/>
      <dgm:t>
        <a:bodyPr/>
        <a:lstStyle/>
        <a:p>
          <a:endParaRPr lang="en-US"/>
        </a:p>
      </dgm:t>
    </dgm:pt>
    <dgm:pt modelId="{2DB562C9-D02E-4A38-A87C-74EE6CA4CD36}">
      <dgm:prSet/>
      <dgm:spPr/>
      <dgm:t>
        <a:bodyPr/>
        <a:lstStyle/>
        <a:p>
          <a:r>
            <a:rPr lang="en-US" dirty="0" smtClean="0"/>
            <a:t>Dashboards</a:t>
          </a:r>
          <a:endParaRPr lang="en-US" dirty="0"/>
        </a:p>
      </dgm:t>
    </dgm:pt>
    <dgm:pt modelId="{F722148E-1D91-40D6-B063-EF1864F7AC84}" type="parTrans" cxnId="{21FEEEA2-DB92-4790-A0BD-D042869303F4}">
      <dgm:prSet/>
      <dgm:spPr/>
      <dgm:t>
        <a:bodyPr/>
        <a:lstStyle/>
        <a:p>
          <a:endParaRPr lang="en-US"/>
        </a:p>
      </dgm:t>
    </dgm:pt>
    <dgm:pt modelId="{E17C4044-E96B-44E1-AF45-6EE10D725698}" type="sibTrans" cxnId="{21FEEEA2-DB92-4790-A0BD-D042869303F4}">
      <dgm:prSet/>
      <dgm:spPr/>
      <dgm:t>
        <a:bodyPr/>
        <a:lstStyle/>
        <a:p>
          <a:endParaRPr lang="en-US"/>
        </a:p>
      </dgm:t>
    </dgm:pt>
    <dgm:pt modelId="{5B134D9F-44A9-4D9B-897A-7E849C10DD9A}">
      <dgm:prSet/>
      <dgm:spPr/>
      <dgm:t>
        <a:bodyPr/>
        <a:lstStyle/>
        <a:p>
          <a:r>
            <a:rPr lang="en-US" dirty="0" smtClean="0"/>
            <a:t>MSOffice Integration</a:t>
          </a:r>
          <a:endParaRPr lang="en-US" dirty="0"/>
        </a:p>
      </dgm:t>
    </dgm:pt>
    <dgm:pt modelId="{893241B8-6EE7-4C37-84DB-09A4EC3C161D}" type="parTrans" cxnId="{1967861C-0DA0-4D99-A295-3C823EC91805}">
      <dgm:prSet/>
      <dgm:spPr/>
      <dgm:t>
        <a:bodyPr/>
        <a:lstStyle/>
        <a:p>
          <a:endParaRPr lang="en-US"/>
        </a:p>
      </dgm:t>
    </dgm:pt>
    <dgm:pt modelId="{10616A79-CA2B-4EE6-B724-34ED1F0D8CDD}" type="sibTrans" cxnId="{1967861C-0DA0-4D99-A295-3C823EC91805}">
      <dgm:prSet/>
      <dgm:spPr/>
      <dgm:t>
        <a:bodyPr/>
        <a:lstStyle/>
        <a:p>
          <a:endParaRPr lang="en-US"/>
        </a:p>
      </dgm:t>
    </dgm:pt>
    <dgm:pt modelId="{3A619ED7-52FD-4E38-877B-1F5ED32FE11A}">
      <dgm:prSet/>
      <dgm:spPr/>
      <dgm:t>
        <a:bodyPr/>
        <a:lstStyle/>
        <a:p>
          <a:r>
            <a:rPr lang="en-US" dirty="0" smtClean="0"/>
            <a:t>Mobile BI</a:t>
          </a:r>
          <a:endParaRPr lang="en-US" dirty="0"/>
        </a:p>
      </dgm:t>
    </dgm:pt>
    <dgm:pt modelId="{82E18437-927B-42F9-AB32-B830F7FBD3D5}" type="parTrans" cxnId="{A8DEE20D-FFE6-4D73-A4FE-7FA0AEC374D5}">
      <dgm:prSet/>
      <dgm:spPr/>
      <dgm:t>
        <a:bodyPr/>
        <a:lstStyle/>
        <a:p>
          <a:endParaRPr lang="en-US"/>
        </a:p>
      </dgm:t>
    </dgm:pt>
    <dgm:pt modelId="{58410BE7-5C68-4D56-9D8E-13DD7AFF093D}" type="sibTrans" cxnId="{A8DEE20D-FFE6-4D73-A4FE-7FA0AEC374D5}">
      <dgm:prSet/>
      <dgm:spPr/>
      <dgm:t>
        <a:bodyPr/>
        <a:lstStyle/>
        <a:p>
          <a:endParaRPr lang="en-US"/>
        </a:p>
      </dgm:t>
    </dgm:pt>
    <dgm:pt modelId="{867F098B-B182-4D5F-8FAD-BB9B167AB4CA}">
      <dgm:prSet/>
      <dgm:spPr/>
      <dgm:t>
        <a:bodyPr/>
        <a:lstStyle/>
        <a:p>
          <a:r>
            <a:rPr lang="en-US" dirty="0" smtClean="0"/>
            <a:t>Embedded Analytics</a:t>
          </a:r>
          <a:endParaRPr lang="en-US" dirty="0"/>
        </a:p>
      </dgm:t>
    </dgm:pt>
    <dgm:pt modelId="{0A8A8694-2DBF-4DFB-BA62-D68F7D4D8449}" type="parTrans" cxnId="{7B446DC0-47E6-4F9E-B564-8A30B62ED40D}">
      <dgm:prSet/>
      <dgm:spPr/>
      <dgm:t>
        <a:bodyPr/>
        <a:lstStyle/>
        <a:p>
          <a:endParaRPr lang="en-US"/>
        </a:p>
      </dgm:t>
    </dgm:pt>
    <dgm:pt modelId="{660C5A57-B04F-4054-AD9C-11EEA6DB4FDD}" type="sibTrans" cxnId="{7B446DC0-47E6-4F9E-B564-8A30B62ED40D}">
      <dgm:prSet/>
      <dgm:spPr/>
      <dgm:t>
        <a:bodyPr/>
        <a:lstStyle/>
        <a:p>
          <a:endParaRPr lang="en-US"/>
        </a:p>
      </dgm:t>
    </dgm:pt>
    <dgm:pt modelId="{EB7159D0-F7EC-4C1F-9C38-CADC003D7713}" type="pres">
      <dgm:prSet presAssocID="{1503D7E8-5426-4833-95A6-C56409FD7D02}" presName="Name0" presStyleCnt="0">
        <dgm:presLayoutVars>
          <dgm:dir/>
          <dgm:animLvl val="lvl"/>
          <dgm:resizeHandles val="exact"/>
        </dgm:presLayoutVars>
      </dgm:prSet>
      <dgm:spPr/>
      <dgm:t>
        <a:bodyPr/>
        <a:lstStyle/>
        <a:p>
          <a:endParaRPr lang="en-US"/>
        </a:p>
      </dgm:t>
    </dgm:pt>
    <dgm:pt modelId="{E0C45E49-7841-46B7-B3EA-0DC89CF206E5}" type="pres">
      <dgm:prSet presAssocID="{0FCB655D-6334-49DB-A2E6-AA9CD0551786}" presName="composite" presStyleCnt="0"/>
      <dgm:spPr/>
    </dgm:pt>
    <dgm:pt modelId="{5149FE20-C817-4760-9D22-B31304498FFA}" type="pres">
      <dgm:prSet presAssocID="{0FCB655D-6334-49DB-A2E6-AA9CD0551786}" presName="parTx" presStyleLbl="alignNode1" presStyleIdx="0" presStyleCnt="1">
        <dgm:presLayoutVars>
          <dgm:chMax val="0"/>
          <dgm:chPref val="0"/>
          <dgm:bulletEnabled val="1"/>
        </dgm:presLayoutVars>
      </dgm:prSet>
      <dgm:spPr/>
      <dgm:t>
        <a:bodyPr/>
        <a:lstStyle/>
        <a:p>
          <a:endParaRPr lang="en-US"/>
        </a:p>
      </dgm:t>
    </dgm:pt>
    <dgm:pt modelId="{63C36CC4-E9A0-4160-A0C2-9A046E1DE862}" type="pres">
      <dgm:prSet presAssocID="{0FCB655D-6334-49DB-A2E6-AA9CD0551786}" presName="desTx" presStyleLbl="alignAccFollowNode1" presStyleIdx="0" presStyleCnt="1">
        <dgm:presLayoutVars>
          <dgm:bulletEnabled val="1"/>
        </dgm:presLayoutVars>
      </dgm:prSet>
      <dgm:spPr/>
      <dgm:t>
        <a:bodyPr/>
        <a:lstStyle/>
        <a:p>
          <a:endParaRPr lang="en-US"/>
        </a:p>
      </dgm:t>
    </dgm:pt>
  </dgm:ptLst>
  <dgm:cxnLst>
    <dgm:cxn modelId="{25B73122-968D-47E9-8392-5E5CB091E924}" type="presOf" srcId="{0FCB655D-6334-49DB-A2E6-AA9CD0551786}" destId="{5149FE20-C817-4760-9D22-B31304498FFA}" srcOrd="0" destOrd="0" presId="urn:microsoft.com/office/officeart/2005/8/layout/hList1"/>
    <dgm:cxn modelId="{21FEEEA2-DB92-4790-A0BD-D042869303F4}" srcId="{0FCB655D-6334-49DB-A2E6-AA9CD0551786}" destId="{2DB562C9-D02E-4A38-A87C-74EE6CA4CD36}" srcOrd="1" destOrd="0" parTransId="{F722148E-1D91-40D6-B063-EF1864F7AC84}" sibTransId="{E17C4044-E96B-44E1-AF45-6EE10D725698}"/>
    <dgm:cxn modelId="{7B446DC0-47E6-4F9E-B564-8A30B62ED40D}" srcId="{0FCB655D-6334-49DB-A2E6-AA9CD0551786}" destId="{867F098B-B182-4D5F-8FAD-BB9B167AB4CA}" srcOrd="4" destOrd="0" parTransId="{0A8A8694-2DBF-4DFB-BA62-D68F7D4D8449}" sibTransId="{660C5A57-B04F-4054-AD9C-11EEA6DB4FDD}"/>
    <dgm:cxn modelId="{71AACA35-2770-4F30-B65C-7C78481E78D5}" srcId="{1503D7E8-5426-4833-95A6-C56409FD7D02}" destId="{0FCB655D-6334-49DB-A2E6-AA9CD0551786}" srcOrd="0" destOrd="0" parTransId="{4820B929-607E-4180-ACA5-725A54E1B711}" sibTransId="{62502603-EC74-4614-8A7A-DBF26C9A5DF4}"/>
    <dgm:cxn modelId="{978AA9A0-DFCF-4B53-83CC-3DE98BE49225}" type="presOf" srcId="{3A619ED7-52FD-4E38-877B-1F5ED32FE11A}" destId="{63C36CC4-E9A0-4160-A0C2-9A046E1DE862}" srcOrd="0" destOrd="3" presId="urn:microsoft.com/office/officeart/2005/8/layout/hList1"/>
    <dgm:cxn modelId="{7DA0B447-EA65-4AC0-B090-753BC378C5DE}" type="presOf" srcId="{867F098B-B182-4D5F-8FAD-BB9B167AB4CA}" destId="{63C36CC4-E9A0-4160-A0C2-9A046E1DE862}" srcOrd="0" destOrd="4" presId="urn:microsoft.com/office/officeart/2005/8/layout/hList1"/>
    <dgm:cxn modelId="{A8DEE20D-FFE6-4D73-A4FE-7FA0AEC374D5}" srcId="{0FCB655D-6334-49DB-A2E6-AA9CD0551786}" destId="{3A619ED7-52FD-4E38-877B-1F5ED32FE11A}" srcOrd="3" destOrd="0" parTransId="{82E18437-927B-42F9-AB32-B830F7FBD3D5}" sibTransId="{58410BE7-5C68-4D56-9D8E-13DD7AFF093D}"/>
    <dgm:cxn modelId="{387EBFBB-509A-4A15-A6C5-7BC4455D0252}" type="presOf" srcId="{2DB562C9-D02E-4A38-A87C-74EE6CA4CD36}" destId="{63C36CC4-E9A0-4160-A0C2-9A046E1DE862}" srcOrd="0" destOrd="1" presId="urn:microsoft.com/office/officeart/2005/8/layout/hList1"/>
    <dgm:cxn modelId="{7A61CE10-F4FD-4323-AE35-629FC5BB9EEF}" srcId="{0FCB655D-6334-49DB-A2E6-AA9CD0551786}" destId="{1284F3CD-396A-47FD-AB1C-D6EF52E1EEED}" srcOrd="0" destOrd="0" parTransId="{E222E6E7-A778-4711-B626-84277704A9C4}" sibTransId="{A6396F3E-C91B-4B96-B854-C433930CB53D}"/>
    <dgm:cxn modelId="{D9CE3F29-9620-4D92-B4EC-2563A1CDA55E}" type="presOf" srcId="{1284F3CD-396A-47FD-AB1C-D6EF52E1EEED}" destId="{63C36CC4-E9A0-4160-A0C2-9A046E1DE862}" srcOrd="0" destOrd="0" presId="urn:microsoft.com/office/officeart/2005/8/layout/hList1"/>
    <dgm:cxn modelId="{B8291BEF-7094-42F3-A0C2-0774B4A35895}" type="presOf" srcId="{5B134D9F-44A9-4D9B-897A-7E849C10DD9A}" destId="{63C36CC4-E9A0-4160-A0C2-9A046E1DE862}" srcOrd="0" destOrd="2" presId="urn:microsoft.com/office/officeart/2005/8/layout/hList1"/>
    <dgm:cxn modelId="{1967861C-0DA0-4D99-A295-3C823EC91805}" srcId="{0FCB655D-6334-49DB-A2E6-AA9CD0551786}" destId="{5B134D9F-44A9-4D9B-897A-7E849C10DD9A}" srcOrd="2" destOrd="0" parTransId="{893241B8-6EE7-4C37-84DB-09A4EC3C161D}" sibTransId="{10616A79-CA2B-4EE6-B724-34ED1F0D8CDD}"/>
    <dgm:cxn modelId="{14C41F66-3631-4CA2-BDEC-B22782F0875C}" type="presOf" srcId="{1503D7E8-5426-4833-95A6-C56409FD7D02}" destId="{EB7159D0-F7EC-4C1F-9C38-CADC003D7713}" srcOrd="0" destOrd="0" presId="urn:microsoft.com/office/officeart/2005/8/layout/hList1"/>
    <dgm:cxn modelId="{03036641-0827-471E-976F-F43665FFE7E0}" type="presParOf" srcId="{EB7159D0-F7EC-4C1F-9C38-CADC003D7713}" destId="{E0C45E49-7841-46B7-B3EA-0DC89CF206E5}" srcOrd="0" destOrd="0" presId="urn:microsoft.com/office/officeart/2005/8/layout/hList1"/>
    <dgm:cxn modelId="{80A430A0-BE0E-48C3-A85A-A07670314B77}" type="presParOf" srcId="{E0C45E49-7841-46B7-B3EA-0DC89CF206E5}" destId="{5149FE20-C817-4760-9D22-B31304498FFA}" srcOrd="0" destOrd="0" presId="urn:microsoft.com/office/officeart/2005/8/layout/hList1"/>
    <dgm:cxn modelId="{36412EE7-346C-4AE2-99F9-37FA91DFEEF3}" type="presParOf" srcId="{E0C45E49-7841-46B7-B3EA-0DC89CF206E5}" destId="{63C36CC4-E9A0-4160-A0C2-9A046E1DE86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C3B26B-F541-4175-AF18-CA1D1E66C61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1A9C83D-8ECA-41E2-8711-8B86910E8AB9}">
      <dgm:prSet custT="1"/>
      <dgm:spPr/>
      <dgm:t>
        <a:bodyPr/>
        <a:lstStyle/>
        <a:p>
          <a:pPr rtl="0"/>
          <a:r>
            <a:rPr lang="en-US" sz="1600" dirty="0" smtClean="0"/>
            <a:t>Analytics Workbench</a:t>
          </a:r>
          <a:endParaRPr lang="en-US" sz="1600" dirty="0"/>
        </a:p>
      </dgm:t>
    </dgm:pt>
    <dgm:pt modelId="{ADD44AE1-6D15-4BCF-8B64-58511DC9F1BB}" type="parTrans" cxnId="{E7412F4E-8FCC-4E9D-ADD1-EC0550BDA523}">
      <dgm:prSet/>
      <dgm:spPr/>
      <dgm:t>
        <a:bodyPr/>
        <a:lstStyle/>
        <a:p>
          <a:endParaRPr lang="en-US"/>
        </a:p>
      </dgm:t>
    </dgm:pt>
    <dgm:pt modelId="{19CF7F41-EF3D-4AAD-918F-258B203F7FDB}" type="sibTrans" cxnId="{E7412F4E-8FCC-4E9D-ADD1-EC0550BDA523}">
      <dgm:prSet/>
      <dgm:spPr/>
      <dgm:t>
        <a:bodyPr/>
        <a:lstStyle/>
        <a:p>
          <a:endParaRPr lang="en-US"/>
        </a:p>
      </dgm:t>
    </dgm:pt>
    <dgm:pt modelId="{C10A6521-45FD-4F4A-A9DB-25C993B392F1}">
      <dgm:prSet custT="1"/>
      <dgm:spPr/>
      <dgm:t>
        <a:bodyPr/>
        <a:lstStyle/>
        <a:p>
          <a:r>
            <a:rPr lang="en-US" sz="1600" dirty="0" smtClean="0"/>
            <a:t>Data Discovery</a:t>
          </a:r>
          <a:endParaRPr lang="en-US" sz="1600" dirty="0"/>
        </a:p>
      </dgm:t>
    </dgm:pt>
    <dgm:pt modelId="{DF819273-143E-442A-A567-807A0496A0C6}" type="parTrans" cxnId="{3DA242E3-7601-4CE6-B7E6-502A0BFD190B}">
      <dgm:prSet/>
      <dgm:spPr/>
      <dgm:t>
        <a:bodyPr/>
        <a:lstStyle/>
        <a:p>
          <a:endParaRPr lang="en-US"/>
        </a:p>
      </dgm:t>
    </dgm:pt>
    <dgm:pt modelId="{4D043A99-1D40-4C36-96F7-905E8FD87611}" type="sibTrans" cxnId="{3DA242E3-7601-4CE6-B7E6-502A0BFD190B}">
      <dgm:prSet/>
      <dgm:spPr/>
      <dgm:t>
        <a:bodyPr/>
        <a:lstStyle/>
        <a:p>
          <a:endParaRPr lang="en-US"/>
        </a:p>
      </dgm:t>
    </dgm:pt>
    <dgm:pt modelId="{A9B0182D-9A74-4467-9113-3A3EF046612A}">
      <dgm:prSet custT="1"/>
      <dgm:spPr/>
      <dgm:t>
        <a:bodyPr/>
        <a:lstStyle/>
        <a:p>
          <a:r>
            <a:rPr lang="en-US" sz="1600" dirty="0" smtClean="0"/>
            <a:t>Adhoc reporting and Query</a:t>
          </a:r>
          <a:endParaRPr lang="en-US" sz="1600" dirty="0"/>
        </a:p>
      </dgm:t>
    </dgm:pt>
    <dgm:pt modelId="{D40CBABE-B9BB-48E8-B578-5C54928EA48B}" type="parTrans" cxnId="{6E60045B-AD86-4976-99A0-A20DAF3471A8}">
      <dgm:prSet/>
      <dgm:spPr/>
      <dgm:t>
        <a:bodyPr/>
        <a:lstStyle/>
        <a:p>
          <a:endParaRPr lang="en-US"/>
        </a:p>
      </dgm:t>
    </dgm:pt>
    <dgm:pt modelId="{530EB80D-709A-44A0-9A56-5DA1B22C09A5}" type="sibTrans" cxnId="{6E60045B-AD86-4976-99A0-A20DAF3471A8}">
      <dgm:prSet/>
      <dgm:spPr/>
      <dgm:t>
        <a:bodyPr/>
        <a:lstStyle/>
        <a:p>
          <a:endParaRPr lang="en-US"/>
        </a:p>
      </dgm:t>
    </dgm:pt>
    <dgm:pt modelId="{C9AEA44B-19CA-4ADA-B605-3945986D2045}">
      <dgm:prSet custT="1"/>
      <dgm:spPr/>
      <dgm:t>
        <a:bodyPr/>
        <a:lstStyle/>
        <a:p>
          <a:r>
            <a:rPr lang="en-US" sz="1600" dirty="0" smtClean="0"/>
            <a:t>Geospacial/Location intelligence</a:t>
          </a:r>
          <a:endParaRPr lang="en-US" sz="1600" dirty="0"/>
        </a:p>
      </dgm:t>
    </dgm:pt>
    <dgm:pt modelId="{167CEFCE-14C9-4753-B2F6-0BE06F688D1E}" type="parTrans" cxnId="{F29BA67A-D35C-48CC-AEE6-6D417641F405}">
      <dgm:prSet/>
      <dgm:spPr/>
      <dgm:t>
        <a:bodyPr/>
        <a:lstStyle/>
        <a:p>
          <a:endParaRPr lang="en-US"/>
        </a:p>
      </dgm:t>
    </dgm:pt>
    <dgm:pt modelId="{5C6EF365-D66D-42DB-952A-EDB8415B4A36}" type="sibTrans" cxnId="{F29BA67A-D35C-48CC-AEE6-6D417641F405}">
      <dgm:prSet/>
      <dgm:spPr/>
      <dgm:t>
        <a:bodyPr/>
        <a:lstStyle/>
        <a:p>
          <a:endParaRPr lang="en-US"/>
        </a:p>
      </dgm:t>
    </dgm:pt>
    <dgm:pt modelId="{96A4FF14-F575-4E39-AFE7-84B874868D95}">
      <dgm:prSet custT="1"/>
      <dgm:spPr/>
      <dgm:t>
        <a:bodyPr/>
        <a:lstStyle/>
        <a:p>
          <a:r>
            <a:rPr lang="en-US" sz="1600" dirty="0" smtClean="0"/>
            <a:t>OLAP</a:t>
          </a:r>
          <a:endParaRPr lang="en-US" sz="1600" dirty="0"/>
        </a:p>
      </dgm:t>
    </dgm:pt>
    <dgm:pt modelId="{3A2F572B-98C5-42E0-866E-66643A1FFC89}" type="parTrans" cxnId="{95056571-F525-483E-A35C-2B8EC8FEB49E}">
      <dgm:prSet/>
      <dgm:spPr/>
      <dgm:t>
        <a:bodyPr/>
        <a:lstStyle/>
        <a:p>
          <a:endParaRPr lang="en-US"/>
        </a:p>
      </dgm:t>
    </dgm:pt>
    <dgm:pt modelId="{F0FAC33D-FD5F-489C-B287-8376B58CC8E9}" type="sibTrans" cxnId="{95056571-F525-483E-A35C-2B8EC8FEB49E}">
      <dgm:prSet/>
      <dgm:spPr/>
      <dgm:t>
        <a:bodyPr/>
        <a:lstStyle/>
        <a:p>
          <a:endParaRPr lang="en-US"/>
        </a:p>
      </dgm:t>
    </dgm:pt>
    <dgm:pt modelId="{8596B891-F6FC-49DE-821F-D77EF6CDEDE8}">
      <dgm:prSet custT="1"/>
      <dgm:spPr/>
      <dgm:t>
        <a:bodyPr/>
        <a:lstStyle/>
        <a:p>
          <a:r>
            <a:rPr lang="en-US" sz="1600" dirty="0" smtClean="0"/>
            <a:t>Business user modeling  ( What if)</a:t>
          </a:r>
          <a:endParaRPr lang="en-US" sz="1600" dirty="0"/>
        </a:p>
      </dgm:t>
    </dgm:pt>
    <dgm:pt modelId="{0CB92083-1860-422B-91F6-9B0FD82DBA42}" type="parTrans" cxnId="{1CA6F8EA-BA9E-48DD-B61A-92DCFFF64FD7}">
      <dgm:prSet/>
      <dgm:spPr/>
      <dgm:t>
        <a:bodyPr/>
        <a:lstStyle/>
        <a:p>
          <a:endParaRPr lang="en-US"/>
        </a:p>
      </dgm:t>
    </dgm:pt>
    <dgm:pt modelId="{46BA6E60-5687-4F5B-94B3-F9E09F31B34A}" type="sibTrans" cxnId="{1CA6F8EA-BA9E-48DD-B61A-92DCFFF64FD7}">
      <dgm:prSet/>
      <dgm:spPr/>
      <dgm:t>
        <a:bodyPr/>
        <a:lstStyle/>
        <a:p>
          <a:endParaRPr lang="en-US"/>
        </a:p>
      </dgm:t>
    </dgm:pt>
    <dgm:pt modelId="{55AE9DDC-A0A5-4315-A589-6EBB79E7CD11}">
      <dgm:prSet custT="1"/>
      <dgm:spPr/>
      <dgm:t>
        <a:bodyPr/>
        <a:lstStyle/>
        <a:p>
          <a:r>
            <a:rPr lang="en-US" sz="1600" dirty="0" smtClean="0"/>
            <a:t>Collaboration</a:t>
          </a:r>
          <a:endParaRPr lang="en-US" sz="1600" dirty="0"/>
        </a:p>
      </dgm:t>
    </dgm:pt>
    <dgm:pt modelId="{6843B7DC-E690-4479-BB5C-6977914E2C82}" type="parTrans" cxnId="{10574D5B-507D-4A21-8B76-49BC70768655}">
      <dgm:prSet/>
      <dgm:spPr/>
      <dgm:t>
        <a:bodyPr/>
        <a:lstStyle/>
        <a:p>
          <a:endParaRPr lang="en-US"/>
        </a:p>
      </dgm:t>
    </dgm:pt>
    <dgm:pt modelId="{DCE8446E-9A4F-436F-96F6-E910A79D01DF}" type="sibTrans" cxnId="{10574D5B-507D-4A21-8B76-49BC70768655}">
      <dgm:prSet/>
      <dgm:spPr/>
      <dgm:t>
        <a:bodyPr/>
        <a:lstStyle/>
        <a:p>
          <a:endParaRPr lang="en-US"/>
        </a:p>
      </dgm:t>
    </dgm:pt>
    <dgm:pt modelId="{F0194659-A0B4-4FD5-B15E-13CDE6E3D7C3}">
      <dgm:prSet custT="1"/>
      <dgm:spPr/>
      <dgm:t>
        <a:bodyPr/>
        <a:lstStyle/>
        <a:p>
          <a:r>
            <a:rPr lang="en-US" sz="1600" dirty="0" smtClean="0"/>
            <a:t>Data manipulation</a:t>
          </a:r>
          <a:endParaRPr lang="en-US" sz="1600" dirty="0"/>
        </a:p>
      </dgm:t>
    </dgm:pt>
    <dgm:pt modelId="{04E45A06-DDE7-4D51-A819-A63B1961F168}" type="parTrans" cxnId="{1ECB4E98-F29C-4818-A979-27A547C355E0}">
      <dgm:prSet/>
      <dgm:spPr/>
      <dgm:t>
        <a:bodyPr/>
        <a:lstStyle/>
        <a:p>
          <a:endParaRPr lang="en-US"/>
        </a:p>
      </dgm:t>
    </dgm:pt>
    <dgm:pt modelId="{EFDD1DAA-D5C4-4D17-989B-15CAC8DBF4AA}" type="sibTrans" cxnId="{1ECB4E98-F29C-4818-A979-27A547C355E0}">
      <dgm:prSet/>
      <dgm:spPr/>
      <dgm:t>
        <a:bodyPr/>
        <a:lstStyle/>
        <a:p>
          <a:endParaRPr lang="en-US"/>
        </a:p>
      </dgm:t>
    </dgm:pt>
    <dgm:pt modelId="{CE105C36-A9DC-4947-9D5C-9304B3C5BE52}" type="pres">
      <dgm:prSet presAssocID="{29C3B26B-F541-4175-AF18-CA1D1E66C61B}" presName="Name0" presStyleCnt="0">
        <dgm:presLayoutVars>
          <dgm:dir/>
          <dgm:animLvl val="lvl"/>
          <dgm:resizeHandles val="exact"/>
        </dgm:presLayoutVars>
      </dgm:prSet>
      <dgm:spPr/>
      <dgm:t>
        <a:bodyPr/>
        <a:lstStyle/>
        <a:p>
          <a:endParaRPr lang="en-US"/>
        </a:p>
      </dgm:t>
    </dgm:pt>
    <dgm:pt modelId="{7A412491-F899-4611-90C7-584155738FF3}" type="pres">
      <dgm:prSet presAssocID="{51A9C83D-8ECA-41E2-8711-8B86910E8AB9}" presName="composite" presStyleCnt="0"/>
      <dgm:spPr/>
    </dgm:pt>
    <dgm:pt modelId="{C2170C2E-96EB-4094-A31D-82B3C5DDB3CF}" type="pres">
      <dgm:prSet presAssocID="{51A9C83D-8ECA-41E2-8711-8B86910E8AB9}" presName="parTx" presStyleLbl="alignNode1" presStyleIdx="0" presStyleCnt="1" custLinFactNeighborX="-3676">
        <dgm:presLayoutVars>
          <dgm:chMax val="0"/>
          <dgm:chPref val="0"/>
          <dgm:bulletEnabled val="1"/>
        </dgm:presLayoutVars>
      </dgm:prSet>
      <dgm:spPr/>
      <dgm:t>
        <a:bodyPr/>
        <a:lstStyle/>
        <a:p>
          <a:endParaRPr lang="en-US"/>
        </a:p>
      </dgm:t>
    </dgm:pt>
    <dgm:pt modelId="{CD6DB63C-28E5-4D4B-B07C-A168BFEE165D}" type="pres">
      <dgm:prSet presAssocID="{51A9C83D-8ECA-41E2-8711-8B86910E8AB9}" presName="desTx" presStyleLbl="alignAccFollowNode1" presStyleIdx="0" presStyleCnt="1">
        <dgm:presLayoutVars>
          <dgm:bulletEnabled val="1"/>
        </dgm:presLayoutVars>
      </dgm:prSet>
      <dgm:spPr/>
      <dgm:t>
        <a:bodyPr/>
        <a:lstStyle/>
        <a:p>
          <a:endParaRPr lang="en-US"/>
        </a:p>
      </dgm:t>
    </dgm:pt>
  </dgm:ptLst>
  <dgm:cxnLst>
    <dgm:cxn modelId="{6E60045B-AD86-4976-99A0-A20DAF3471A8}" srcId="{51A9C83D-8ECA-41E2-8711-8B86910E8AB9}" destId="{A9B0182D-9A74-4467-9113-3A3EF046612A}" srcOrd="1" destOrd="0" parTransId="{D40CBABE-B9BB-48E8-B578-5C54928EA48B}" sibTransId="{530EB80D-709A-44A0-9A56-5DA1B22C09A5}"/>
    <dgm:cxn modelId="{F29BA67A-D35C-48CC-AEE6-6D417641F405}" srcId="{51A9C83D-8ECA-41E2-8711-8B86910E8AB9}" destId="{C9AEA44B-19CA-4ADA-B605-3945986D2045}" srcOrd="2" destOrd="0" parTransId="{167CEFCE-14C9-4753-B2F6-0BE06F688D1E}" sibTransId="{5C6EF365-D66D-42DB-952A-EDB8415B4A36}"/>
    <dgm:cxn modelId="{E9D19EDA-D86F-4803-8C87-F79B99121D1E}" type="presOf" srcId="{8596B891-F6FC-49DE-821F-D77EF6CDEDE8}" destId="{CD6DB63C-28E5-4D4B-B07C-A168BFEE165D}" srcOrd="0" destOrd="4" presId="urn:microsoft.com/office/officeart/2005/8/layout/hList1"/>
    <dgm:cxn modelId="{3DA242E3-7601-4CE6-B7E6-502A0BFD190B}" srcId="{51A9C83D-8ECA-41E2-8711-8B86910E8AB9}" destId="{C10A6521-45FD-4F4A-A9DB-25C993B392F1}" srcOrd="0" destOrd="0" parTransId="{DF819273-143E-442A-A567-807A0496A0C6}" sibTransId="{4D043A99-1D40-4C36-96F7-905E8FD87611}"/>
    <dgm:cxn modelId="{DE352382-7378-410D-9AF6-747D67CF759A}" type="presOf" srcId="{C9AEA44B-19CA-4ADA-B605-3945986D2045}" destId="{CD6DB63C-28E5-4D4B-B07C-A168BFEE165D}" srcOrd="0" destOrd="2" presId="urn:microsoft.com/office/officeart/2005/8/layout/hList1"/>
    <dgm:cxn modelId="{97181FC6-42D3-43F6-82E2-7F13704BB3A6}" type="presOf" srcId="{29C3B26B-F541-4175-AF18-CA1D1E66C61B}" destId="{CE105C36-A9DC-4947-9D5C-9304B3C5BE52}" srcOrd="0" destOrd="0" presId="urn:microsoft.com/office/officeart/2005/8/layout/hList1"/>
    <dgm:cxn modelId="{E5403A0A-2A44-4E84-B0E5-CFA5EC427257}" type="presOf" srcId="{96A4FF14-F575-4E39-AFE7-84B874868D95}" destId="{CD6DB63C-28E5-4D4B-B07C-A168BFEE165D}" srcOrd="0" destOrd="3" presId="urn:microsoft.com/office/officeart/2005/8/layout/hList1"/>
    <dgm:cxn modelId="{F149FF25-3C60-47B6-9539-4138D89FFAD2}" type="presOf" srcId="{55AE9DDC-A0A5-4315-A589-6EBB79E7CD11}" destId="{CD6DB63C-28E5-4D4B-B07C-A168BFEE165D}" srcOrd="0" destOrd="5" presId="urn:microsoft.com/office/officeart/2005/8/layout/hList1"/>
    <dgm:cxn modelId="{1ECB4E98-F29C-4818-A979-27A547C355E0}" srcId="{51A9C83D-8ECA-41E2-8711-8B86910E8AB9}" destId="{F0194659-A0B4-4FD5-B15E-13CDE6E3D7C3}" srcOrd="6" destOrd="0" parTransId="{04E45A06-DDE7-4D51-A819-A63B1961F168}" sibTransId="{EFDD1DAA-D5C4-4D17-989B-15CAC8DBF4AA}"/>
    <dgm:cxn modelId="{95056571-F525-483E-A35C-2B8EC8FEB49E}" srcId="{51A9C83D-8ECA-41E2-8711-8B86910E8AB9}" destId="{96A4FF14-F575-4E39-AFE7-84B874868D95}" srcOrd="3" destOrd="0" parTransId="{3A2F572B-98C5-42E0-866E-66643A1FFC89}" sibTransId="{F0FAC33D-FD5F-489C-B287-8376B58CC8E9}"/>
    <dgm:cxn modelId="{46F2FE4B-C6C6-4CA9-B2B6-541D9A5CF22D}" type="presOf" srcId="{51A9C83D-8ECA-41E2-8711-8B86910E8AB9}" destId="{C2170C2E-96EB-4094-A31D-82B3C5DDB3CF}" srcOrd="0" destOrd="0" presId="urn:microsoft.com/office/officeart/2005/8/layout/hList1"/>
    <dgm:cxn modelId="{2AA7DBBD-EC12-4A1B-891C-D92FCBB9A3F2}" type="presOf" srcId="{A9B0182D-9A74-4467-9113-3A3EF046612A}" destId="{CD6DB63C-28E5-4D4B-B07C-A168BFEE165D}" srcOrd="0" destOrd="1" presId="urn:microsoft.com/office/officeart/2005/8/layout/hList1"/>
    <dgm:cxn modelId="{5A515068-607F-4C64-BE26-1659BD23D7F3}" type="presOf" srcId="{C10A6521-45FD-4F4A-A9DB-25C993B392F1}" destId="{CD6DB63C-28E5-4D4B-B07C-A168BFEE165D}" srcOrd="0" destOrd="0" presId="urn:microsoft.com/office/officeart/2005/8/layout/hList1"/>
    <dgm:cxn modelId="{1CA6F8EA-BA9E-48DD-B61A-92DCFFF64FD7}" srcId="{51A9C83D-8ECA-41E2-8711-8B86910E8AB9}" destId="{8596B891-F6FC-49DE-821F-D77EF6CDEDE8}" srcOrd="4" destOrd="0" parTransId="{0CB92083-1860-422B-91F6-9B0FD82DBA42}" sibTransId="{46BA6E60-5687-4F5B-94B3-F9E09F31B34A}"/>
    <dgm:cxn modelId="{D14020CC-D609-42EB-9BEA-4F21309EA235}" type="presOf" srcId="{F0194659-A0B4-4FD5-B15E-13CDE6E3D7C3}" destId="{CD6DB63C-28E5-4D4B-B07C-A168BFEE165D}" srcOrd="0" destOrd="6" presId="urn:microsoft.com/office/officeart/2005/8/layout/hList1"/>
    <dgm:cxn modelId="{10574D5B-507D-4A21-8B76-49BC70768655}" srcId="{51A9C83D-8ECA-41E2-8711-8B86910E8AB9}" destId="{55AE9DDC-A0A5-4315-A589-6EBB79E7CD11}" srcOrd="5" destOrd="0" parTransId="{6843B7DC-E690-4479-BB5C-6977914E2C82}" sibTransId="{DCE8446E-9A4F-436F-96F6-E910A79D01DF}"/>
    <dgm:cxn modelId="{E7412F4E-8FCC-4E9D-ADD1-EC0550BDA523}" srcId="{29C3B26B-F541-4175-AF18-CA1D1E66C61B}" destId="{51A9C83D-8ECA-41E2-8711-8B86910E8AB9}" srcOrd="0" destOrd="0" parTransId="{ADD44AE1-6D15-4BCF-8B64-58511DC9F1BB}" sibTransId="{19CF7F41-EF3D-4AAD-918F-258B203F7FDB}"/>
    <dgm:cxn modelId="{CA7EF24A-6F04-45E2-A903-D0F3D7B2BADC}" type="presParOf" srcId="{CE105C36-A9DC-4947-9D5C-9304B3C5BE52}" destId="{7A412491-F899-4611-90C7-584155738FF3}" srcOrd="0" destOrd="0" presId="urn:microsoft.com/office/officeart/2005/8/layout/hList1"/>
    <dgm:cxn modelId="{922F2153-7DE8-4180-8EF7-0D19C51B585E}" type="presParOf" srcId="{7A412491-F899-4611-90C7-584155738FF3}" destId="{C2170C2E-96EB-4094-A31D-82B3C5DDB3CF}" srcOrd="0" destOrd="0" presId="urn:microsoft.com/office/officeart/2005/8/layout/hList1"/>
    <dgm:cxn modelId="{B5F7F6A4-1BED-4E8D-BCA8-E61EBB8B6A79}" type="presParOf" srcId="{7A412491-F899-4611-90C7-584155738FF3}" destId="{CD6DB63C-28E5-4D4B-B07C-A168BFEE165D}"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4EA143-DB81-4927-AA82-79232BCCC19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18973F6-3B6E-40A4-B558-91D035792D44}">
      <dgm:prSet custT="1"/>
      <dgm:spPr/>
      <dgm:t>
        <a:bodyPr/>
        <a:lstStyle/>
        <a:p>
          <a:pPr algn="ctr" rtl="0"/>
          <a:r>
            <a:rPr lang="en-US" sz="1600" dirty="0" smtClean="0"/>
            <a:t>Data Science Laboratory</a:t>
          </a:r>
          <a:endParaRPr lang="en-US" sz="1600" dirty="0"/>
        </a:p>
      </dgm:t>
    </dgm:pt>
    <dgm:pt modelId="{91300EEC-504F-4F43-8D42-56CBE07245E5}" type="parTrans" cxnId="{840789E2-3F31-4FE7-A87F-DA8C3F37656B}">
      <dgm:prSet/>
      <dgm:spPr/>
      <dgm:t>
        <a:bodyPr/>
        <a:lstStyle/>
        <a:p>
          <a:endParaRPr lang="en-US"/>
        </a:p>
      </dgm:t>
    </dgm:pt>
    <dgm:pt modelId="{FF3DBEC2-E1BF-4BB0-A16C-C7BB16B49918}" type="sibTrans" cxnId="{840789E2-3F31-4FE7-A87F-DA8C3F37656B}">
      <dgm:prSet/>
      <dgm:spPr/>
      <dgm:t>
        <a:bodyPr/>
        <a:lstStyle/>
        <a:p>
          <a:endParaRPr lang="en-US"/>
        </a:p>
      </dgm:t>
    </dgm:pt>
    <dgm:pt modelId="{1B240E52-74A4-490C-ADC4-A0DF5E9F6BA3}">
      <dgm:prSet custT="1"/>
      <dgm:spPr/>
      <dgm:t>
        <a:bodyPr/>
        <a:lstStyle/>
        <a:p>
          <a:r>
            <a:rPr lang="en-US" sz="1600" dirty="0" smtClean="0"/>
            <a:t>Advanced Data access</a:t>
          </a:r>
          <a:endParaRPr lang="en-US" sz="1600" dirty="0"/>
        </a:p>
      </dgm:t>
    </dgm:pt>
    <dgm:pt modelId="{32981DED-78C2-4C12-BCD8-EA38C126230E}" type="parTrans" cxnId="{7BB61888-B14C-4404-B5FC-F3DCD7BCD16E}">
      <dgm:prSet/>
      <dgm:spPr/>
      <dgm:t>
        <a:bodyPr/>
        <a:lstStyle/>
        <a:p>
          <a:endParaRPr lang="en-US"/>
        </a:p>
      </dgm:t>
    </dgm:pt>
    <dgm:pt modelId="{C42BC10A-37B3-403D-8C95-53169463E035}" type="sibTrans" cxnId="{7BB61888-B14C-4404-B5FC-F3DCD7BCD16E}">
      <dgm:prSet/>
      <dgm:spPr/>
      <dgm:t>
        <a:bodyPr/>
        <a:lstStyle/>
        <a:p>
          <a:endParaRPr lang="en-US"/>
        </a:p>
      </dgm:t>
    </dgm:pt>
    <dgm:pt modelId="{D43B81B5-C8D3-4596-B047-A3C7EDA4934A}">
      <dgm:prSet custT="1"/>
      <dgm:spPr/>
      <dgm:t>
        <a:bodyPr/>
        <a:lstStyle/>
        <a:p>
          <a:r>
            <a:rPr lang="en-US" sz="1600" dirty="0" smtClean="0"/>
            <a:t>BigData Sources</a:t>
          </a:r>
          <a:endParaRPr lang="en-US" sz="1600" dirty="0"/>
        </a:p>
      </dgm:t>
    </dgm:pt>
    <dgm:pt modelId="{7B5B03AC-ADBD-4D7D-8C4D-379C62FB7B18}" type="parTrans" cxnId="{144C99CB-67AC-4E6F-AB3D-510887501B2D}">
      <dgm:prSet/>
      <dgm:spPr/>
      <dgm:t>
        <a:bodyPr/>
        <a:lstStyle/>
        <a:p>
          <a:endParaRPr lang="en-US"/>
        </a:p>
      </dgm:t>
    </dgm:pt>
    <dgm:pt modelId="{F8F3CA18-FFF2-4187-A065-AF5B76EB4998}" type="sibTrans" cxnId="{144C99CB-67AC-4E6F-AB3D-510887501B2D}">
      <dgm:prSet/>
      <dgm:spPr/>
      <dgm:t>
        <a:bodyPr/>
        <a:lstStyle/>
        <a:p>
          <a:endParaRPr lang="en-US"/>
        </a:p>
      </dgm:t>
    </dgm:pt>
    <dgm:pt modelId="{D05D8356-B01C-42AF-95CB-12DDD8EDF94F}">
      <dgm:prSet custT="1"/>
      <dgm:spPr/>
      <dgm:t>
        <a:bodyPr/>
        <a:lstStyle/>
        <a:p>
          <a:r>
            <a:rPr lang="en-US" sz="1600" dirty="0" smtClean="0"/>
            <a:t>Advanced Descriptive Analytics</a:t>
          </a:r>
          <a:endParaRPr lang="en-US" sz="1600" dirty="0"/>
        </a:p>
      </dgm:t>
    </dgm:pt>
    <dgm:pt modelId="{9C06E022-1CA0-44EF-A0A2-E6ABFFDEBB25}" type="parTrans" cxnId="{B0BC950C-60E5-4954-96AD-1A55D5CC691D}">
      <dgm:prSet/>
      <dgm:spPr/>
      <dgm:t>
        <a:bodyPr/>
        <a:lstStyle/>
        <a:p>
          <a:endParaRPr lang="en-US"/>
        </a:p>
      </dgm:t>
    </dgm:pt>
    <dgm:pt modelId="{9956BDBA-CE13-415C-A648-B2BBE0B50C1B}" type="sibTrans" cxnId="{B0BC950C-60E5-4954-96AD-1A55D5CC691D}">
      <dgm:prSet/>
      <dgm:spPr/>
      <dgm:t>
        <a:bodyPr/>
        <a:lstStyle/>
        <a:p>
          <a:endParaRPr lang="en-US"/>
        </a:p>
      </dgm:t>
    </dgm:pt>
    <dgm:pt modelId="{A54D7FA8-4955-441D-800E-CD78871BF1AC}">
      <dgm:prSet custT="1"/>
      <dgm:spPr/>
      <dgm:t>
        <a:bodyPr/>
        <a:lstStyle/>
        <a:p>
          <a:r>
            <a:rPr lang="en-US" sz="1600" dirty="0" smtClean="0"/>
            <a:t>Predictive Analytics</a:t>
          </a:r>
          <a:endParaRPr lang="en-US" sz="1600" dirty="0"/>
        </a:p>
      </dgm:t>
    </dgm:pt>
    <dgm:pt modelId="{074145BF-1581-4DC6-B7D6-5F7CA7BBCAEC}" type="parTrans" cxnId="{BDDB3704-07C0-4FE9-B04F-D20688806B2E}">
      <dgm:prSet/>
      <dgm:spPr/>
      <dgm:t>
        <a:bodyPr/>
        <a:lstStyle/>
        <a:p>
          <a:endParaRPr lang="en-US"/>
        </a:p>
      </dgm:t>
    </dgm:pt>
    <dgm:pt modelId="{23001033-2022-47A2-AEE9-5725226B989E}" type="sibTrans" cxnId="{BDDB3704-07C0-4FE9-B04F-D20688806B2E}">
      <dgm:prSet/>
      <dgm:spPr/>
      <dgm:t>
        <a:bodyPr/>
        <a:lstStyle/>
        <a:p>
          <a:endParaRPr lang="en-US"/>
        </a:p>
      </dgm:t>
    </dgm:pt>
    <dgm:pt modelId="{491476FB-E9B3-4018-B329-ED1A3EA55588}">
      <dgm:prSet custT="1"/>
      <dgm:spPr/>
      <dgm:t>
        <a:bodyPr/>
        <a:lstStyle/>
        <a:p>
          <a:r>
            <a:rPr lang="en-US" sz="1600" dirty="0" smtClean="0"/>
            <a:t>Forecasting</a:t>
          </a:r>
          <a:endParaRPr lang="en-US" sz="1600" dirty="0"/>
        </a:p>
      </dgm:t>
    </dgm:pt>
    <dgm:pt modelId="{38220BA8-C590-449D-9A4E-A6B894B44ED8}" type="parTrans" cxnId="{F54966AC-8019-413C-BB92-4AF549ED1EA4}">
      <dgm:prSet/>
      <dgm:spPr/>
      <dgm:t>
        <a:bodyPr/>
        <a:lstStyle/>
        <a:p>
          <a:endParaRPr lang="en-US"/>
        </a:p>
      </dgm:t>
    </dgm:pt>
    <dgm:pt modelId="{1EFBB103-A379-482A-BFF4-8CED82274002}" type="sibTrans" cxnId="{F54966AC-8019-413C-BB92-4AF549ED1EA4}">
      <dgm:prSet/>
      <dgm:spPr/>
      <dgm:t>
        <a:bodyPr/>
        <a:lstStyle/>
        <a:p>
          <a:endParaRPr lang="en-US"/>
        </a:p>
      </dgm:t>
    </dgm:pt>
    <dgm:pt modelId="{17F0CE29-B3C6-4D79-A31E-C57E89537353}">
      <dgm:prSet custT="1"/>
      <dgm:spPr/>
      <dgm:t>
        <a:bodyPr/>
        <a:lstStyle/>
        <a:p>
          <a:r>
            <a:rPr lang="en-US" sz="1600" dirty="0" smtClean="0"/>
            <a:t>Optimization</a:t>
          </a:r>
          <a:endParaRPr lang="en-US" sz="1600" dirty="0"/>
        </a:p>
      </dgm:t>
    </dgm:pt>
    <dgm:pt modelId="{A6F09CFA-E801-4347-81C1-B8D296EC6153}" type="parTrans" cxnId="{7B312CE2-B506-469E-A331-6B4D3E0FE7CA}">
      <dgm:prSet/>
      <dgm:spPr/>
      <dgm:t>
        <a:bodyPr/>
        <a:lstStyle/>
        <a:p>
          <a:endParaRPr lang="en-US"/>
        </a:p>
      </dgm:t>
    </dgm:pt>
    <dgm:pt modelId="{EF052781-AC70-41C2-9FFD-A4AAF86D8FED}" type="sibTrans" cxnId="{7B312CE2-B506-469E-A331-6B4D3E0FE7CA}">
      <dgm:prSet/>
      <dgm:spPr/>
      <dgm:t>
        <a:bodyPr/>
        <a:lstStyle/>
        <a:p>
          <a:endParaRPr lang="en-US"/>
        </a:p>
      </dgm:t>
    </dgm:pt>
    <dgm:pt modelId="{3825FCBB-334B-442E-B9DC-09920D6ECF36}">
      <dgm:prSet custT="1"/>
      <dgm:spPr/>
      <dgm:t>
        <a:bodyPr/>
        <a:lstStyle/>
        <a:p>
          <a:r>
            <a:rPr lang="en-US" sz="1600" dirty="0" smtClean="0"/>
            <a:t>Simulation</a:t>
          </a:r>
          <a:endParaRPr lang="en-US" sz="1600" dirty="0"/>
        </a:p>
      </dgm:t>
    </dgm:pt>
    <dgm:pt modelId="{A79FC559-7892-4ED4-BBCA-59E213EE3421}" type="parTrans" cxnId="{1960EBF0-80F0-44F1-9BBC-EBBA7439E27E}">
      <dgm:prSet/>
      <dgm:spPr/>
      <dgm:t>
        <a:bodyPr/>
        <a:lstStyle/>
        <a:p>
          <a:endParaRPr lang="en-US"/>
        </a:p>
      </dgm:t>
    </dgm:pt>
    <dgm:pt modelId="{D9BB58A2-F4B8-4766-B17E-161E59C7BDCA}" type="sibTrans" cxnId="{1960EBF0-80F0-44F1-9BBC-EBBA7439E27E}">
      <dgm:prSet/>
      <dgm:spPr/>
      <dgm:t>
        <a:bodyPr/>
        <a:lstStyle/>
        <a:p>
          <a:endParaRPr lang="en-US"/>
        </a:p>
      </dgm:t>
    </dgm:pt>
    <dgm:pt modelId="{E9FB06B3-72F7-4C11-A66A-6D088712F5F2}">
      <dgm:prSet custT="1"/>
      <dgm:spPr/>
      <dgm:t>
        <a:bodyPr/>
        <a:lstStyle/>
        <a:p>
          <a:r>
            <a:rPr lang="en-US" sz="1600" dirty="0" smtClean="0"/>
            <a:t>Other Advanced Analytics</a:t>
          </a:r>
          <a:endParaRPr lang="en-US" sz="1600" dirty="0"/>
        </a:p>
      </dgm:t>
    </dgm:pt>
    <dgm:pt modelId="{42A12948-1E5B-4433-BF22-2B28C5CCF2C7}" type="parTrans" cxnId="{5F14BE7C-4281-4D07-93FC-4AA6CFEB8667}">
      <dgm:prSet/>
      <dgm:spPr/>
      <dgm:t>
        <a:bodyPr/>
        <a:lstStyle/>
        <a:p>
          <a:endParaRPr lang="en-US"/>
        </a:p>
      </dgm:t>
    </dgm:pt>
    <dgm:pt modelId="{2DC81D2B-CA93-493B-9A50-592572EE8EEA}" type="sibTrans" cxnId="{5F14BE7C-4281-4D07-93FC-4AA6CFEB8667}">
      <dgm:prSet/>
      <dgm:spPr/>
      <dgm:t>
        <a:bodyPr/>
        <a:lstStyle/>
        <a:p>
          <a:endParaRPr lang="en-US"/>
        </a:p>
      </dgm:t>
    </dgm:pt>
    <dgm:pt modelId="{6EE4119A-DB32-48D7-A7F2-BED50878D8C0}">
      <dgm:prSet custT="1"/>
      <dgm:spPr/>
      <dgm:t>
        <a:bodyPr/>
        <a:lstStyle/>
        <a:p>
          <a:r>
            <a:rPr lang="en-US" sz="1600" dirty="0" smtClean="0"/>
            <a:t>NoSQL stores</a:t>
          </a:r>
          <a:endParaRPr lang="en-US" sz="1600" dirty="0"/>
        </a:p>
      </dgm:t>
    </dgm:pt>
    <dgm:pt modelId="{824FE1E7-CF68-4DE3-8F53-78CF84B3DF53}" type="parTrans" cxnId="{E1F0FF03-35C2-4290-BCB9-E3DEE4BBBCCA}">
      <dgm:prSet/>
      <dgm:spPr/>
      <dgm:t>
        <a:bodyPr/>
        <a:lstStyle/>
        <a:p>
          <a:endParaRPr lang="en-US"/>
        </a:p>
      </dgm:t>
    </dgm:pt>
    <dgm:pt modelId="{6465FACB-D145-4FAD-8857-AF41D0CDD2DB}" type="sibTrans" cxnId="{E1F0FF03-35C2-4290-BCB9-E3DEE4BBBCCA}">
      <dgm:prSet/>
      <dgm:spPr/>
      <dgm:t>
        <a:bodyPr/>
        <a:lstStyle/>
        <a:p>
          <a:endParaRPr lang="en-US"/>
        </a:p>
      </dgm:t>
    </dgm:pt>
    <dgm:pt modelId="{8F596C53-FA67-4DB3-A289-DE2FB03096DA}" type="pres">
      <dgm:prSet presAssocID="{8F4EA143-DB81-4927-AA82-79232BCCC199}" presName="Name0" presStyleCnt="0">
        <dgm:presLayoutVars>
          <dgm:dir/>
          <dgm:animLvl val="lvl"/>
          <dgm:resizeHandles val="exact"/>
        </dgm:presLayoutVars>
      </dgm:prSet>
      <dgm:spPr/>
      <dgm:t>
        <a:bodyPr/>
        <a:lstStyle/>
        <a:p>
          <a:endParaRPr lang="en-US"/>
        </a:p>
      </dgm:t>
    </dgm:pt>
    <dgm:pt modelId="{A46CE925-4D17-4E5F-9BAD-96246BA9250C}" type="pres">
      <dgm:prSet presAssocID="{B18973F6-3B6E-40A4-B558-91D035792D44}" presName="composite" presStyleCnt="0"/>
      <dgm:spPr/>
    </dgm:pt>
    <dgm:pt modelId="{EA38628C-2C41-4A67-B8E6-2F29B85FDF4D}" type="pres">
      <dgm:prSet presAssocID="{B18973F6-3B6E-40A4-B558-91D035792D44}" presName="parTx" presStyleLbl="alignNode1" presStyleIdx="0" presStyleCnt="1" custScaleY="100000" custLinFactNeighborX="711">
        <dgm:presLayoutVars>
          <dgm:chMax val="0"/>
          <dgm:chPref val="0"/>
          <dgm:bulletEnabled val="1"/>
        </dgm:presLayoutVars>
      </dgm:prSet>
      <dgm:spPr/>
      <dgm:t>
        <a:bodyPr/>
        <a:lstStyle/>
        <a:p>
          <a:endParaRPr lang="en-US"/>
        </a:p>
      </dgm:t>
    </dgm:pt>
    <dgm:pt modelId="{5BAB8F4A-D19A-49B9-9E2F-AA736A5D236E}" type="pres">
      <dgm:prSet presAssocID="{B18973F6-3B6E-40A4-B558-91D035792D44}" presName="desTx" presStyleLbl="alignAccFollowNode1" presStyleIdx="0" presStyleCnt="1">
        <dgm:presLayoutVars>
          <dgm:bulletEnabled val="1"/>
        </dgm:presLayoutVars>
      </dgm:prSet>
      <dgm:spPr/>
      <dgm:t>
        <a:bodyPr/>
        <a:lstStyle/>
        <a:p>
          <a:endParaRPr lang="en-US"/>
        </a:p>
      </dgm:t>
    </dgm:pt>
  </dgm:ptLst>
  <dgm:cxnLst>
    <dgm:cxn modelId="{091EDB71-E099-408D-AF60-529C5B744924}" type="presOf" srcId="{491476FB-E9B3-4018-B329-ED1A3EA55588}" destId="{5BAB8F4A-D19A-49B9-9E2F-AA736A5D236E}" srcOrd="0" destOrd="4" presId="urn:microsoft.com/office/officeart/2005/8/layout/hList1"/>
    <dgm:cxn modelId="{840789E2-3F31-4FE7-A87F-DA8C3F37656B}" srcId="{8F4EA143-DB81-4927-AA82-79232BCCC199}" destId="{B18973F6-3B6E-40A4-B558-91D035792D44}" srcOrd="0" destOrd="0" parTransId="{91300EEC-504F-4F43-8D42-56CBE07245E5}" sibTransId="{FF3DBEC2-E1BF-4BB0-A16C-C7BB16B49918}"/>
    <dgm:cxn modelId="{1B6BE14B-09A7-4FAA-8275-F26E8D707E45}" type="presOf" srcId="{E9FB06B3-72F7-4C11-A66A-6D088712F5F2}" destId="{5BAB8F4A-D19A-49B9-9E2F-AA736A5D236E}" srcOrd="0" destOrd="7" presId="urn:microsoft.com/office/officeart/2005/8/layout/hList1"/>
    <dgm:cxn modelId="{B0BC950C-60E5-4954-96AD-1A55D5CC691D}" srcId="{B18973F6-3B6E-40A4-B558-91D035792D44}" destId="{D05D8356-B01C-42AF-95CB-12DDD8EDF94F}" srcOrd="2" destOrd="0" parTransId="{9C06E022-1CA0-44EF-A0A2-E6ABFFDEBB25}" sibTransId="{9956BDBA-CE13-415C-A648-B2BBE0B50C1B}"/>
    <dgm:cxn modelId="{23232E73-4C9D-45C9-A338-CCE41BEE1F55}" type="presOf" srcId="{3825FCBB-334B-442E-B9DC-09920D6ECF36}" destId="{5BAB8F4A-D19A-49B9-9E2F-AA736A5D236E}" srcOrd="0" destOrd="6" presId="urn:microsoft.com/office/officeart/2005/8/layout/hList1"/>
    <dgm:cxn modelId="{1960EBF0-80F0-44F1-9BBC-EBBA7439E27E}" srcId="{B18973F6-3B6E-40A4-B558-91D035792D44}" destId="{3825FCBB-334B-442E-B9DC-09920D6ECF36}" srcOrd="6" destOrd="0" parTransId="{A79FC559-7892-4ED4-BBCA-59E213EE3421}" sibTransId="{D9BB58A2-F4B8-4766-B17E-161E59C7BDCA}"/>
    <dgm:cxn modelId="{45AE7375-E3F1-472A-AD41-8771C1B96FFC}" type="presOf" srcId="{1B240E52-74A4-490C-ADC4-A0DF5E9F6BA3}" destId="{5BAB8F4A-D19A-49B9-9E2F-AA736A5D236E}" srcOrd="0" destOrd="0" presId="urn:microsoft.com/office/officeart/2005/8/layout/hList1"/>
    <dgm:cxn modelId="{BFC73E3B-2AA6-47BA-A937-608913D5C97B}" type="presOf" srcId="{D05D8356-B01C-42AF-95CB-12DDD8EDF94F}" destId="{5BAB8F4A-D19A-49B9-9E2F-AA736A5D236E}" srcOrd="0" destOrd="2" presId="urn:microsoft.com/office/officeart/2005/8/layout/hList1"/>
    <dgm:cxn modelId="{F1891BF8-7446-4B4A-B090-A3102843703C}" type="presOf" srcId="{B18973F6-3B6E-40A4-B558-91D035792D44}" destId="{EA38628C-2C41-4A67-B8E6-2F29B85FDF4D}" srcOrd="0" destOrd="0" presId="urn:microsoft.com/office/officeart/2005/8/layout/hList1"/>
    <dgm:cxn modelId="{F54966AC-8019-413C-BB92-4AF549ED1EA4}" srcId="{B18973F6-3B6E-40A4-B558-91D035792D44}" destId="{491476FB-E9B3-4018-B329-ED1A3EA55588}" srcOrd="4" destOrd="0" parTransId="{38220BA8-C590-449D-9A4E-A6B894B44ED8}" sibTransId="{1EFBB103-A379-482A-BFF4-8CED82274002}"/>
    <dgm:cxn modelId="{58100447-4EFF-4608-9C16-0457EF156D19}" type="presOf" srcId="{17F0CE29-B3C6-4D79-A31E-C57E89537353}" destId="{5BAB8F4A-D19A-49B9-9E2F-AA736A5D236E}" srcOrd="0" destOrd="5" presId="urn:microsoft.com/office/officeart/2005/8/layout/hList1"/>
    <dgm:cxn modelId="{963EDDC4-5E3A-440F-82FF-CD54ECED017B}" type="presOf" srcId="{6EE4119A-DB32-48D7-A7F2-BED50878D8C0}" destId="{5BAB8F4A-D19A-49B9-9E2F-AA736A5D236E}" srcOrd="0" destOrd="8" presId="urn:microsoft.com/office/officeart/2005/8/layout/hList1"/>
    <dgm:cxn modelId="{E1F0FF03-35C2-4290-BCB9-E3DEE4BBBCCA}" srcId="{B18973F6-3B6E-40A4-B558-91D035792D44}" destId="{6EE4119A-DB32-48D7-A7F2-BED50878D8C0}" srcOrd="8" destOrd="0" parTransId="{824FE1E7-CF68-4DE3-8F53-78CF84B3DF53}" sibTransId="{6465FACB-D145-4FAD-8857-AF41D0CDD2DB}"/>
    <dgm:cxn modelId="{9F3EB314-BF38-40DB-B884-4E96DF89D6BB}" type="presOf" srcId="{8F4EA143-DB81-4927-AA82-79232BCCC199}" destId="{8F596C53-FA67-4DB3-A289-DE2FB03096DA}" srcOrd="0" destOrd="0" presId="urn:microsoft.com/office/officeart/2005/8/layout/hList1"/>
    <dgm:cxn modelId="{BDDB3704-07C0-4FE9-B04F-D20688806B2E}" srcId="{B18973F6-3B6E-40A4-B558-91D035792D44}" destId="{A54D7FA8-4955-441D-800E-CD78871BF1AC}" srcOrd="3" destOrd="0" parTransId="{074145BF-1581-4DC6-B7D6-5F7CA7BBCAEC}" sibTransId="{23001033-2022-47A2-AEE9-5725226B989E}"/>
    <dgm:cxn modelId="{7BB61888-B14C-4404-B5FC-F3DCD7BCD16E}" srcId="{B18973F6-3B6E-40A4-B558-91D035792D44}" destId="{1B240E52-74A4-490C-ADC4-A0DF5E9F6BA3}" srcOrd="0" destOrd="0" parTransId="{32981DED-78C2-4C12-BCD8-EA38C126230E}" sibTransId="{C42BC10A-37B3-403D-8C95-53169463E035}"/>
    <dgm:cxn modelId="{94779957-A963-44C3-B2EC-A23695DF2893}" type="presOf" srcId="{D43B81B5-C8D3-4596-B047-A3C7EDA4934A}" destId="{5BAB8F4A-D19A-49B9-9E2F-AA736A5D236E}" srcOrd="0" destOrd="1" presId="urn:microsoft.com/office/officeart/2005/8/layout/hList1"/>
    <dgm:cxn modelId="{7B312CE2-B506-469E-A331-6B4D3E0FE7CA}" srcId="{B18973F6-3B6E-40A4-B558-91D035792D44}" destId="{17F0CE29-B3C6-4D79-A31E-C57E89537353}" srcOrd="5" destOrd="0" parTransId="{A6F09CFA-E801-4347-81C1-B8D296EC6153}" sibTransId="{EF052781-AC70-41C2-9FFD-A4AAF86D8FED}"/>
    <dgm:cxn modelId="{144C99CB-67AC-4E6F-AB3D-510887501B2D}" srcId="{B18973F6-3B6E-40A4-B558-91D035792D44}" destId="{D43B81B5-C8D3-4596-B047-A3C7EDA4934A}" srcOrd="1" destOrd="0" parTransId="{7B5B03AC-ADBD-4D7D-8C4D-379C62FB7B18}" sibTransId="{F8F3CA18-FFF2-4187-A065-AF5B76EB4998}"/>
    <dgm:cxn modelId="{5F14BE7C-4281-4D07-93FC-4AA6CFEB8667}" srcId="{B18973F6-3B6E-40A4-B558-91D035792D44}" destId="{E9FB06B3-72F7-4C11-A66A-6D088712F5F2}" srcOrd="7" destOrd="0" parTransId="{42A12948-1E5B-4433-BF22-2B28C5CCF2C7}" sibTransId="{2DC81D2B-CA93-493B-9A50-592572EE8EEA}"/>
    <dgm:cxn modelId="{51873666-91C0-4814-983C-0B1831C9AEFD}" type="presOf" srcId="{A54D7FA8-4955-441D-800E-CD78871BF1AC}" destId="{5BAB8F4A-D19A-49B9-9E2F-AA736A5D236E}" srcOrd="0" destOrd="3" presId="urn:microsoft.com/office/officeart/2005/8/layout/hList1"/>
    <dgm:cxn modelId="{2DF2C13B-84E5-4E73-BB58-0D8B604AC042}" type="presParOf" srcId="{8F596C53-FA67-4DB3-A289-DE2FB03096DA}" destId="{A46CE925-4D17-4E5F-9BAD-96246BA9250C}" srcOrd="0" destOrd="0" presId="urn:microsoft.com/office/officeart/2005/8/layout/hList1"/>
    <dgm:cxn modelId="{D1B9C3A6-BDEF-4592-A6F6-7BFD84758525}" type="presParOf" srcId="{A46CE925-4D17-4E5F-9BAD-96246BA9250C}" destId="{EA38628C-2C41-4A67-B8E6-2F29B85FDF4D}" srcOrd="0" destOrd="0" presId="urn:microsoft.com/office/officeart/2005/8/layout/hList1"/>
    <dgm:cxn modelId="{81B8DD30-764E-47CC-95E2-E3411EA98DF7}" type="presParOf" srcId="{A46CE925-4D17-4E5F-9BAD-96246BA9250C}" destId="{5BAB8F4A-D19A-49B9-9E2F-AA736A5D236E}"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C2235-0850-45DB-9B40-32EFFF6E5C51}">
      <dsp:nvSpPr>
        <dsp:cNvPr id="0" name=""/>
        <dsp:cNvSpPr/>
      </dsp:nvSpPr>
      <dsp:spPr>
        <a:xfrm>
          <a:off x="2253301" y="-36094"/>
          <a:ext cx="2626126" cy="187772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r>
            <a:rPr lang="en-US" sz="2000" kern="1200" dirty="0" smtClean="0">
              <a:solidFill>
                <a:schemeClr val="tx1"/>
              </a:solidFill>
            </a:rPr>
            <a:t>The Internet of Ideas</a:t>
          </a:r>
          <a:endParaRPr lang="en-US" sz="2000" kern="1200" dirty="0">
            <a:solidFill>
              <a:schemeClr val="tx1"/>
            </a:solidFill>
          </a:endParaRPr>
        </a:p>
      </dsp:txBody>
      <dsp:txXfrm>
        <a:off x="2637888" y="238892"/>
        <a:ext cx="1856952" cy="1327750"/>
      </dsp:txXfrm>
    </dsp:sp>
    <dsp:sp modelId="{78D87203-867A-469E-BFE0-AD804DE14ABB}">
      <dsp:nvSpPr>
        <dsp:cNvPr id="0" name=""/>
        <dsp:cNvSpPr/>
      </dsp:nvSpPr>
      <dsp:spPr>
        <a:xfrm rot="2191608">
          <a:off x="4553891" y="1485601"/>
          <a:ext cx="321074" cy="5350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563351" y="1563944"/>
        <a:ext cx="224752" cy="321022"/>
      </dsp:txXfrm>
    </dsp:sp>
    <dsp:sp modelId="{EEABD1C5-9288-46A5-8E5E-2D2EBC410D0F}">
      <dsp:nvSpPr>
        <dsp:cNvPr id="0" name=""/>
        <dsp:cNvSpPr/>
      </dsp:nvSpPr>
      <dsp:spPr>
        <a:xfrm>
          <a:off x="4448202" y="1768614"/>
          <a:ext cx="2714601" cy="1585298"/>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r>
            <a:rPr lang="en-US" sz="2000" kern="1200" dirty="0" smtClean="0">
              <a:solidFill>
                <a:schemeClr val="tx1"/>
              </a:solidFill>
            </a:rPr>
            <a:t>The Internet of People</a:t>
          </a:r>
          <a:endParaRPr lang="en-US" sz="2000" kern="1200" dirty="0">
            <a:solidFill>
              <a:schemeClr val="tx1"/>
            </a:solidFill>
          </a:endParaRPr>
        </a:p>
      </dsp:txBody>
      <dsp:txXfrm>
        <a:off x="4845746" y="2000776"/>
        <a:ext cx="1919513" cy="1120974"/>
      </dsp:txXfrm>
    </dsp:sp>
    <dsp:sp modelId="{C56D97D8-E496-4455-9988-9CC4308235A8}">
      <dsp:nvSpPr>
        <dsp:cNvPr id="0" name=""/>
        <dsp:cNvSpPr/>
      </dsp:nvSpPr>
      <dsp:spPr>
        <a:xfrm rot="8666271">
          <a:off x="4467560" y="3112602"/>
          <a:ext cx="385152" cy="5350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4572330" y="3186010"/>
        <a:ext cx="269606" cy="321022"/>
      </dsp:txXfrm>
    </dsp:sp>
    <dsp:sp modelId="{44DE530B-C0C4-42E0-9867-838894C735EC}">
      <dsp:nvSpPr>
        <dsp:cNvPr id="0" name=""/>
        <dsp:cNvSpPr/>
      </dsp:nvSpPr>
      <dsp:spPr>
        <a:xfrm>
          <a:off x="2097541" y="3466600"/>
          <a:ext cx="2867060" cy="1441448"/>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endParaRPr lang="en-US" sz="2000" kern="1200" dirty="0" smtClean="0"/>
        </a:p>
        <a:p>
          <a:pPr lvl="0" algn="ctr" defTabSz="889000" rtl="0">
            <a:lnSpc>
              <a:spcPct val="90000"/>
            </a:lnSpc>
            <a:spcBef>
              <a:spcPct val="0"/>
            </a:spcBef>
            <a:spcAft>
              <a:spcPct val="35000"/>
            </a:spcAft>
          </a:pPr>
          <a:endParaRPr lang="en-US" sz="2000" kern="1200" dirty="0" smtClean="0"/>
        </a:p>
        <a:p>
          <a:pPr lvl="0" algn="ctr" defTabSz="889000" rtl="0">
            <a:lnSpc>
              <a:spcPct val="90000"/>
            </a:lnSpc>
            <a:spcBef>
              <a:spcPct val="0"/>
            </a:spcBef>
            <a:spcAft>
              <a:spcPct val="35000"/>
            </a:spcAft>
          </a:pPr>
          <a:endParaRPr lang="en-US" sz="2000" kern="1200" dirty="0" smtClean="0"/>
        </a:p>
        <a:p>
          <a:pPr lvl="0" algn="ctr" defTabSz="889000" rtl="0">
            <a:lnSpc>
              <a:spcPct val="90000"/>
            </a:lnSpc>
            <a:spcBef>
              <a:spcPct val="0"/>
            </a:spcBef>
            <a:spcAft>
              <a:spcPct val="35000"/>
            </a:spcAft>
          </a:pPr>
          <a:endParaRPr lang="en-US" sz="2000" kern="1200" dirty="0" smtClean="0"/>
        </a:p>
        <a:p>
          <a:pPr lvl="0" algn="ctr" defTabSz="889000" rtl="0">
            <a:lnSpc>
              <a:spcPct val="90000"/>
            </a:lnSpc>
            <a:spcBef>
              <a:spcPct val="0"/>
            </a:spcBef>
            <a:spcAft>
              <a:spcPct val="35000"/>
            </a:spcAft>
          </a:pPr>
          <a:endParaRPr lang="en-US" sz="2000" kern="1200" dirty="0" smtClean="0"/>
        </a:p>
        <a:p>
          <a:pPr lvl="0" algn="ctr" defTabSz="889000" rtl="0">
            <a:lnSpc>
              <a:spcPct val="90000"/>
            </a:lnSpc>
            <a:spcBef>
              <a:spcPct val="0"/>
            </a:spcBef>
            <a:spcAft>
              <a:spcPct val="35000"/>
            </a:spcAft>
          </a:pPr>
          <a:r>
            <a:rPr lang="en-US" sz="2000" kern="1200" dirty="0" smtClean="0">
              <a:solidFill>
                <a:schemeClr val="tx1"/>
              </a:solidFill>
            </a:rPr>
            <a:t>The Internet of Data</a:t>
          </a:r>
          <a:endParaRPr lang="en-US" sz="2000" kern="1200" dirty="0">
            <a:solidFill>
              <a:schemeClr val="tx1"/>
            </a:solidFill>
          </a:endParaRPr>
        </a:p>
      </dsp:txBody>
      <dsp:txXfrm>
        <a:off x="2517412" y="3677695"/>
        <a:ext cx="2027318" cy="1019258"/>
      </dsp:txXfrm>
    </dsp:sp>
    <dsp:sp modelId="{8937F026-F86B-48CC-A851-B2BF3A9290A3}">
      <dsp:nvSpPr>
        <dsp:cNvPr id="0" name=""/>
        <dsp:cNvSpPr/>
      </dsp:nvSpPr>
      <dsp:spPr>
        <a:xfrm rot="13043330">
          <a:off x="2300114" y="3117035"/>
          <a:ext cx="361104" cy="5350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397316" y="3256933"/>
        <a:ext cx="252773" cy="321022"/>
      </dsp:txXfrm>
    </dsp:sp>
    <dsp:sp modelId="{2C821713-DD52-42D5-8BE3-77AFB76F2403}">
      <dsp:nvSpPr>
        <dsp:cNvPr id="0" name=""/>
        <dsp:cNvSpPr/>
      </dsp:nvSpPr>
      <dsp:spPr>
        <a:xfrm>
          <a:off x="152396" y="1768625"/>
          <a:ext cx="2502060" cy="1585298"/>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endParaRPr lang="en-US" sz="2000" kern="1200" dirty="0" smtClean="0">
            <a:solidFill>
              <a:schemeClr val="tx1"/>
            </a:solidFill>
          </a:endParaRPr>
        </a:p>
        <a:p>
          <a:pPr lvl="0" algn="ctr" defTabSz="889000" rtl="0">
            <a:lnSpc>
              <a:spcPct val="90000"/>
            </a:lnSpc>
            <a:spcBef>
              <a:spcPct val="0"/>
            </a:spcBef>
            <a:spcAft>
              <a:spcPct val="35000"/>
            </a:spcAft>
          </a:pPr>
          <a:r>
            <a:rPr lang="en-US" sz="2000" kern="1200" dirty="0" smtClean="0">
              <a:solidFill>
                <a:schemeClr val="tx1"/>
              </a:solidFill>
            </a:rPr>
            <a:t>The Internet of Things</a:t>
          </a:r>
          <a:endParaRPr lang="en-US" sz="2000" kern="1200" dirty="0">
            <a:solidFill>
              <a:schemeClr val="tx1"/>
            </a:solidFill>
          </a:endParaRPr>
        </a:p>
      </dsp:txBody>
      <dsp:txXfrm>
        <a:off x="518814" y="2000787"/>
        <a:ext cx="1769224" cy="1120974"/>
      </dsp:txXfrm>
    </dsp:sp>
    <dsp:sp modelId="{FAD31B31-897A-49C3-856F-DED3EE7949CC}">
      <dsp:nvSpPr>
        <dsp:cNvPr id="0" name=""/>
        <dsp:cNvSpPr/>
      </dsp:nvSpPr>
      <dsp:spPr>
        <a:xfrm rot="19351172">
          <a:off x="2271393" y="1507720"/>
          <a:ext cx="314278" cy="5350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2281125" y="1643413"/>
        <a:ext cx="219995" cy="321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FD51F-B1E8-4BE3-9218-2020CDCD86A6}">
      <dsp:nvSpPr>
        <dsp:cNvPr id="0" name=""/>
        <dsp:cNvSpPr/>
      </dsp:nvSpPr>
      <dsp:spPr>
        <a:xfrm>
          <a:off x="208946" y="3938"/>
          <a:ext cx="1439923" cy="1439923"/>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Business</a:t>
          </a:r>
          <a:endParaRPr lang="en-US" sz="1700" kern="1200" dirty="0"/>
        </a:p>
      </dsp:txBody>
      <dsp:txXfrm>
        <a:off x="410016" y="173736"/>
        <a:ext cx="830226" cy="1100328"/>
      </dsp:txXfrm>
    </dsp:sp>
    <dsp:sp modelId="{67E9D614-9BB2-4831-9F54-38212F25F9B6}">
      <dsp:nvSpPr>
        <dsp:cNvPr id="0" name=""/>
        <dsp:cNvSpPr/>
      </dsp:nvSpPr>
      <dsp:spPr>
        <a:xfrm>
          <a:off x="1246729" y="3938"/>
          <a:ext cx="1439923" cy="1439923"/>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IT</a:t>
          </a:r>
          <a:endParaRPr lang="en-US" sz="1700" kern="1200" dirty="0"/>
        </a:p>
      </dsp:txBody>
      <dsp:txXfrm>
        <a:off x="1655356" y="173736"/>
        <a:ext cx="830226" cy="11003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D23C0-A5E8-4E33-AB08-9561D9EE638D}">
      <dsp:nvSpPr>
        <dsp:cNvPr id="0" name=""/>
        <dsp:cNvSpPr/>
      </dsp:nvSpPr>
      <dsp:spPr>
        <a:xfrm rot="5400000">
          <a:off x="5330807" y="-2219663"/>
          <a:ext cx="737904" cy="53644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smtClean="0"/>
            <a:t>Non relational</a:t>
          </a:r>
          <a:endParaRPr lang="en-US" sz="1200" kern="1200" dirty="0"/>
        </a:p>
        <a:p>
          <a:pPr marL="114300" lvl="1" indent="-114300" algn="l" defTabSz="533400" rtl="0">
            <a:lnSpc>
              <a:spcPct val="90000"/>
            </a:lnSpc>
            <a:spcBef>
              <a:spcPct val="0"/>
            </a:spcBef>
            <a:spcAft>
              <a:spcPct val="15000"/>
            </a:spcAft>
            <a:buChar char="••"/>
          </a:pPr>
          <a:r>
            <a:rPr lang="en-US" sz="1200" kern="1200" dirty="0" smtClean="0"/>
            <a:t>Stream</a:t>
          </a:r>
          <a:endParaRPr lang="en-US" sz="1200" kern="1200" dirty="0"/>
        </a:p>
        <a:p>
          <a:pPr marL="114300" lvl="1" indent="-114300" algn="l" defTabSz="533400" rtl="0">
            <a:lnSpc>
              <a:spcPct val="90000"/>
            </a:lnSpc>
            <a:spcBef>
              <a:spcPct val="0"/>
            </a:spcBef>
            <a:spcAft>
              <a:spcPct val="15000"/>
            </a:spcAft>
            <a:buChar char="••"/>
          </a:pPr>
          <a:r>
            <a:rPr lang="en-US" sz="1200" kern="1200" dirty="0" smtClean="0"/>
            <a:t>Unstructured</a:t>
          </a:r>
          <a:endParaRPr lang="en-US" sz="1200" kern="1200" dirty="0"/>
        </a:p>
        <a:p>
          <a:pPr marL="114300" lvl="1" indent="-114300" algn="l" defTabSz="533400" rtl="0">
            <a:lnSpc>
              <a:spcPct val="90000"/>
            </a:lnSpc>
            <a:spcBef>
              <a:spcPct val="0"/>
            </a:spcBef>
            <a:spcAft>
              <a:spcPct val="15000"/>
            </a:spcAft>
            <a:buChar char="••"/>
          </a:pPr>
          <a:r>
            <a:rPr lang="en-US" sz="1200" kern="1200" dirty="0" smtClean="0"/>
            <a:t>Logs, text, Pictures, e-mail,</a:t>
          </a:r>
          <a:endParaRPr lang="en-US" sz="1200" kern="1200" dirty="0"/>
        </a:p>
      </dsp:txBody>
      <dsp:txXfrm rot="-5400000">
        <a:off x="3017519" y="129647"/>
        <a:ext cx="5328458" cy="665860"/>
      </dsp:txXfrm>
    </dsp:sp>
    <dsp:sp modelId="{608A4EA3-DF6C-4E22-8533-0FB971D168BB}">
      <dsp:nvSpPr>
        <dsp:cNvPr id="0" name=""/>
        <dsp:cNvSpPr/>
      </dsp:nvSpPr>
      <dsp:spPr>
        <a:xfrm>
          <a:off x="0" y="1386"/>
          <a:ext cx="3017520" cy="9223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smtClean="0"/>
            <a:t>New types of data</a:t>
          </a:r>
          <a:endParaRPr lang="en-US" sz="1800" kern="1200" dirty="0"/>
        </a:p>
      </dsp:txBody>
      <dsp:txXfrm>
        <a:off x="45027" y="46413"/>
        <a:ext cx="2927466" cy="832326"/>
      </dsp:txXfrm>
    </dsp:sp>
    <dsp:sp modelId="{D809D10D-A1D7-45FD-866D-B183D291FF91}">
      <dsp:nvSpPr>
        <dsp:cNvPr id="0" name=""/>
        <dsp:cNvSpPr/>
      </dsp:nvSpPr>
      <dsp:spPr>
        <a:xfrm rot="5400000">
          <a:off x="5232280" y="-1247820"/>
          <a:ext cx="923827" cy="53592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smtClean="0"/>
            <a:t>Analytic sandbox</a:t>
          </a:r>
          <a:endParaRPr lang="en-US" sz="1200" kern="1200" dirty="0"/>
        </a:p>
        <a:p>
          <a:pPr marL="114300" lvl="1" indent="-114300" algn="l" defTabSz="533400" rtl="0">
            <a:lnSpc>
              <a:spcPct val="90000"/>
            </a:lnSpc>
            <a:spcBef>
              <a:spcPct val="0"/>
            </a:spcBef>
            <a:spcAft>
              <a:spcPct val="15000"/>
            </a:spcAft>
            <a:buChar char="••"/>
          </a:pPr>
          <a:r>
            <a:rPr lang="en-US" sz="1200" kern="1200" dirty="0" smtClean="0"/>
            <a:t>Pair values repository</a:t>
          </a:r>
          <a:endParaRPr lang="en-US" sz="1200" kern="1200" dirty="0"/>
        </a:p>
        <a:p>
          <a:pPr marL="114300" lvl="1" indent="-114300" algn="l" defTabSz="533400" rtl="0">
            <a:lnSpc>
              <a:spcPct val="90000"/>
            </a:lnSpc>
            <a:spcBef>
              <a:spcPct val="0"/>
            </a:spcBef>
            <a:spcAft>
              <a:spcPct val="15000"/>
            </a:spcAft>
            <a:buChar char="••"/>
          </a:pPr>
          <a:r>
            <a:rPr lang="en-US" sz="1200" kern="1200" dirty="0" smtClean="0"/>
            <a:t>Big Data processing clusters</a:t>
          </a:r>
          <a:endParaRPr lang="en-US" sz="1200" kern="1200" dirty="0"/>
        </a:p>
        <a:p>
          <a:pPr marL="114300" lvl="1" indent="-114300" algn="l" defTabSz="533400" rtl="0">
            <a:lnSpc>
              <a:spcPct val="90000"/>
            </a:lnSpc>
            <a:spcBef>
              <a:spcPct val="0"/>
            </a:spcBef>
            <a:spcAft>
              <a:spcPct val="15000"/>
            </a:spcAft>
            <a:buChar char="••"/>
          </a:pPr>
          <a:r>
            <a:rPr lang="en-US" sz="1200" kern="1200" dirty="0" smtClean="0"/>
            <a:t>Analytic Models</a:t>
          </a:r>
          <a:endParaRPr lang="en-US" sz="1200" kern="1200" dirty="0"/>
        </a:p>
        <a:p>
          <a:pPr marL="57150" lvl="1" indent="-57150" algn="l" defTabSz="311150" rtl="0">
            <a:lnSpc>
              <a:spcPct val="90000"/>
            </a:lnSpc>
            <a:spcBef>
              <a:spcPct val="0"/>
            </a:spcBef>
            <a:spcAft>
              <a:spcPct val="15000"/>
            </a:spcAft>
            <a:buChar char="••"/>
          </a:pPr>
          <a:endParaRPr lang="en-US" sz="700" kern="1200" dirty="0"/>
        </a:p>
      </dsp:txBody>
      <dsp:txXfrm rot="-5400000">
        <a:off x="3014573" y="1014985"/>
        <a:ext cx="5314143" cy="833631"/>
      </dsp:txXfrm>
    </dsp:sp>
    <dsp:sp modelId="{4D8D7329-A0D0-4632-8CE3-B92DC236FAD5}">
      <dsp:nvSpPr>
        <dsp:cNvPr id="0" name=""/>
        <dsp:cNvSpPr/>
      </dsp:nvSpPr>
      <dsp:spPr>
        <a:xfrm>
          <a:off x="0" y="970609"/>
          <a:ext cx="3014573" cy="9223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smtClean="0"/>
            <a:t>New structures</a:t>
          </a:r>
          <a:endParaRPr lang="en-US" sz="1800" kern="1200" dirty="0"/>
        </a:p>
      </dsp:txBody>
      <dsp:txXfrm>
        <a:off x="45027" y="1015636"/>
        <a:ext cx="2924519" cy="832326"/>
      </dsp:txXfrm>
    </dsp:sp>
    <dsp:sp modelId="{5112A6CB-90CC-4444-8E03-A8A90D935A1D}">
      <dsp:nvSpPr>
        <dsp:cNvPr id="0" name=""/>
        <dsp:cNvSpPr/>
      </dsp:nvSpPr>
      <dsp:spPr>
        <a:xfrm rot="5400000">
          <a:off x="5214758" y="-291968"/>
          <a:ext cx="878571" cy="53644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smtClean="0"/>
            <a:t>Hadoop</a:t>
          </a:r>
          <a:endParaRPr lang="en-US" sz="1200" kern="1200" dirty="0"/>
        </a:p>
        <a:p>
          <a:pPr marL="114300" lvl="1" indent="-114300" algn="l" defTabSz="533400" rtl="0">
            <a:lnSpc>
              <a:spcPct val="90000"/>
            </a:lnSpc>
            <a:spcBef>
              <a:spcPct val="0"/>
            </a:spcBef>
            <a:spcAft>
              <a:spcPct val="15000"/>
            </a:spcAft>
            <a:buChar char="••"/>
          </a:pPr>
          <a:r>
            <a:rPr lang="en-US" sz="1200" kern="1200" dirty="0" smtClean="0"/>
            <a:t>MongoDB</a:t>
          </a:r>
          <a:endParaRPr lang="en-US" sz="1200" kern="1200" dirty="0"/>
        </a:p>
        <a:p>
          <a:pPr marL="114300" lvl="1" indent="-114300" algn="l" defTabSz="533400" rtl="0">
            <a:lnSpc>
              <a:spcPct val="90000"/>
            </a:lnSpc>
            <a:spcBef>
              <a:spcPct val="0"/>
            </a:spcBef>
            <a:spcAft>
              <a:spcPct val="15000"/>
            </a:spcAft>
            <a:buChar char="••"/>
          </a:pPr>
          <a:r>
            <a:rPr lang="en-US" sz="1200" kern="1200" dirty="0" smtClean="0"/>
            <a:t>Python, R,  NoSQL</a:t>
          </a:r>
          <a:endParaRPr lang="en-US" sz="1200" kern="1200" dirty="0"/>
        </a:p>
        <a:p>
          <a:pPr marL="114300" lvl="1" indent="-114300" algn="l" defTabSz="533400" rtl="0">
            <a:lnSpc>
              <a:spcPct val="90000"/>
            </a:lnSpc>
            <a:spcBef>
              <a:spcPct val="0"/>
            </a:spcBef>
            <a:spcAft>
              <a:spcPct val="15000"/>
            </a:spcAft>
            <a:buChar char="••"/>
          </a:pPr>
          <a:r>
            <a:rPr lang="en-US" sz="1200" kern="1200" dirty="0" smtClean="0"/>
            <a:t>Complex events</a:t>
          </a:r>
          <a:endParaRPr lang="en-US" sz="1200" kern="1200" dirty="0"/>
        </a:p>
      </dsp:txBody>
      <dsp:txXfrm rot="-5400000">
        <a:off x="2971804" y="1993874"/>
        <a:ext cx="5321592" cy="792795"/>
      </dsp:txXfrm>
    </dsp:sp>
    <dsp:sp modelId="{0F458806-5036-4739-B45D-4451300AE633}">
      <dsp:nvSpPr>
        <dsp:cNvPr id="0" name=""/>
        <dsp:cNvSpPr/>
      </dsp:nvSpPr>
      <dsp:spPr>
        <a:xfrm>
          <a:off x="0" y="1940496"/>
          <a:ext cx="3017520" cy="9223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smtClean="0"/>
            <a:t>New technology</a:t>
          </a:r>
          <a:endParaRPr lang="en-US" sz="1800" kern="1200" dirty="0"/>
        </a:p>
      </dsp:txBody>
      <dsp:txXfrm>
        <a:off x="45027" y="1985523"/>
        <a:ext cx="2927466" cy="832326"/>
      </dsp:txXfrm>
    </dsp:sp>
    <dsp:sp modelId="{0FEDD382-D3AA-41DA-8DD1-49DCBE7F510B}">
      <dsp:nvSpPr>
        <dsp:cNvPr id="0" name=""/>
        <dsp:cNvSpPr/>
      </dsp:nvSpPr>
      <dsp:spPr>
        <a:xfrm rot="5400000">
          <a:off x="5270561" y="687283"/>
          <a:ext cx="858397" cy="53644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smtClean="0"/>
            <a:t>Data miner</a:t>
          </a:r>
          <a:endParaRPr lang="en-US" sz="1200" kern="1200" dirty="0"/>
        </a:p>
        <a:p>
          <a:pPr marL="114300" lvl="1" indent="-114300" algn="l" defTabSz="533400" rtl="0">
            <a:lnSpc>
              <a:spcPct val="90000"/>
            </a:lnSpc>
            <a:spcBef>
              <a:spcPct val="0"/>
            </a:spcBef>
            <a:spcAft>
              <a:spcPct val="15000"/>
            </a:spcAft>
            <a:buChar char="••"/>
          </a:pPr>
          <a:r>
            <a:rPr lang="en-US" sz="1200" kern="1200" dirty="0" smtClean="0"/>
            <a:t>Data scientist</a:t>
          </a:r>
          <a:endParaRPr lang="en-US" sz="1200" kern="1200" dirty="0"/>
        </a:p>
        <a:p>
          <a:pPr marL="114300" lvl="1" indent="-114300" algn="l" defTabSz="533400" rtl="0">
            <a:lnSpc>
              <a:spcPct val="90000"/>
            </a:lnSpc>
            <a:spcBef>
              <a:spcPct val="0"/>
            </a:spcBef>
            <a:spcAft>
              <a:spcPct val="15000"/>
            </a:spcAft>
            <a:buChar char="••"/>
          </a:pPr>
          <a:r>
            <a:rPr lang="en-US" sz="1200" kern="1200" dirty="0" smtClean="0"/>
            <a:t>NoSQL Modeler</a:t>
          </a:r>
          <a:endParaRPr lang="en-US" sz="1200" kern="1200" dirty="0"/>
        </a:p>
      </dsp:txBody>
      <dsp:txXfrm rot="-5400000">
        <a:off x="3017520" y="2982228"/>
        <a:ext cx="5322577" cy="774591"/>
      </dsp:txXfrm>
    </dsp:sp>
    <dsp:sp modelId="{0EC8395A-7160-4CD1-9FDA-7AE16FBF0AE2}">
      <dsp:nvSpPr>
        <dsp:cNvPr id="0" name=""/>
        <dsp:cNvSpPr/>
      </dsp:nvSpPr>
      <dsp:spPr>
        <a:xfrm>
          <a:off x="0" y="2908332"/>
          <a:ext cx="3017520" cy="9223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smtClean="0"/>
            <a:t>New skills / Additional skills</a:t>
          </a:r>
          <a:endParaRPr lang="en-US" sz="1800" kern="1200" dirty="0"/>
        </a:p>
      </dsp:txBody>
      <dsp:txXfrm>
        <a:off x="45027" y="2953359"/>
        <a:ext cx="2927466" cy="832326"/>
      </dsp:txXfrm>
    </dsp:sp>
    <dsp:sp modelId="{A71EDCA8-783B-4060-A231-9640A9A25B69}">
      <dsp:nvSpPr>
        <dsp:cNvPr id="0" name=""/>
        <dsp:cNvSpPr/>
      </dsp:nvSpPr>
      <dsp:spPr>
        <a:xfrm rot="5400000">
          <a:off x="5269174" y="1655783"/>
          <a:ext cx="861171" cy="53644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smtClean="0"/>
            <a:t>In mem computing</a:t>
          </a:r>
          <a:endParaRPr lang="en-US" sz="1200" kern="1200" dirty="0"/>
        </a:p>
        <a:p>
          <a:pPr marL="114300" lvl="1" indent="-114300" algn="l" defTabSz="533400" rtl="0">
            <a:lnSpc>
              <a:spcPct val="90000"/>
            </a:lnSpc>
            <a:spcBef>
              <a:spcPct val="0"/>
            </a:spcBef>
            <a:spcAft>
              <a:spcPct val="15000"/>
            </a:spcAft>
            <a:buChar char="••"/>
          </a:pPr>
          <a:r>
            <a:rPr lang="en-US" sz="1200" kern="1200" dirty="0" smtClean="0"/>
            <a:t>Columnar storage</a:t>
          </a:r>
          <a:endParaRPr lang="en-US" sz="1200" kern="1200" dirty="0"/>
        </a:p>
        <a:p>
          <a:pPr marL="114300" lvl="1" indent="-114300" algn="l" defTabSz="533400" rtl="0">
            <a:lnSpc>
              <a:spcPct val="90000"/>
            </a:lnSpc>
            <a:spcBef>
              <a:spcPct val="0"/>
            </a:spcBef>
            <a:spcAft>
              <a:spcPct val="15000"/>
            </a:spcAft>
            <a:buChar char="••"/>
          </a:pPr>
          <a:r>
            <a:rPr lang="en-US" sz="1200" kern="1200" dirty="0" smtClean="0"/>
            <a:t>Integration practices </a:t>
          </a:r>
          <a:r>
            <a:rPr lang="en-US" sz="1200" kern="1200" dirty="0" smtClean="0"/>
            <a:t>beyond</a:t>
          </a:r>
          <a:endParaRPr lang="en-US" sz="1200" kern="1200" dirty="0"/>
        </a:p>
        <a:p>
          <a:pPr marL="114300" lvl="1" indent="-114300" algn="l" defTabSz="533400" rtl="0">
            <a:lnSpc>
              <a:spcPct val="90000"/>
            </a:lnSpc>
            <a:spcBef>
              <a:spcPct val="0"/>
            </a:spcBef>
            <a:spcAft>
              <a:spcPct val="15000"/>
            </a:spcAft>
            <a:buChar char="••"/>
          </a:pPr>
          <a:r>
            <a:rPr lang="en-US" sz="1200" kern="1200" dirty="0" smtClean="0"/>
            <a:t>data </a:t>
          </a:r>
          <a:r>
            <a:rPr lang="en-US" sz="1200" kern="1200" dirty="0" smtClean="0"/>
            <a:t>movement</a:t>
          </a:r>
          <a:endParaRPr lang="en-US" sz="1200" kern="1200" dirty="0"/>
        </a:p>
      </dsp:txBody>
      <dsp:txXfrm rot="-5400000">
        <a:off x="3017520" y="3949477"/>
        <a:ext cx="5322441" cy="777093"/>
      </dsp:txXfrm>
    </dsp:sp>
    <dsp:sp modelId="{456E4320-5203-4AB3-A283-056FB6232867}">
      <dsp:nvSpPr>
        <dsp:cNvPr id="0" name=""/>
        <dsp:cNvSpPr/>
      </dsp:nvSpPr>
      <dsp:spPr>
        <a:xfrm>
          <a:off x="0" y="3876832"/>
          <a:ext cx="3017520" cy="9223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smtClean="0"/>
            <a:t>New ways of getting things done</a:t>
          </a:r>
          <a:endParaRPr lang="en-US" sz="1800" kern="1200" dirty="0"/>
        </a:p>
      </dsp:txBody>
      <dsp:txXfrm>
        <a:off x="45027" y="3921859"/>
        <a:ext cx="2927466" cy="832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9FE20-C817-4760-9D22-B31304498FFA}">
      <dsp:nvSpPr>
        <dsp:cNvPr id="0" name=""/>
        <dsp:cNvSpPr/>
      </dsp:nvSpPr>
      <dsp:spPr>
        <a:xfrm>
          <a:off x="0" y="42438"/>
          <a:ext cx="2209800" cy="36242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0">
            <a:lnSpc>
              <a:spcPct val="90000"/>
            </a:lnSpc>
            <a:spcBef>
              <a:spcPct val="0"/>
            </a:spcBef>
            <a:spcAft>
              <a:spcPct val="35000"/>
            </a:spcAft>
          </a:pPr>
          <a:r>
            <a:rPr lang="en-US" sz="1600" kern="1200" dirty="0" smtClean="0"/>
            <a:t>Information portal</a:t>
          </a:r>
          <a:endParaRPr lang="en-US" sz="1600" kern="1200" dirty="0"/>
        </a:p>
      </dsp:txBody>
      <dsp:txXfrm>
        <a:off x="0" y="42438"/>
        <a:ext cx="2209800" cy="362422"/>
      </dsp:txXfrm>
    </dsp:sp>
    <dsp:sp modelId="{63C36CC4-E9A0-4160-A0C2-9A046E1DE862}">
      <dsp:nvSpPr>
        <dsp:cNvPr id="0" name=""/>
        <dsp:cNvSpPr/>
      </dsp:nvSpPr>
      <dsp:spPr>
        <a:xfrm>
          <a:off x="0" y="404861"/>
          <a:ext cx="2209800" cy="11529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Reporting</a:t>
          </a:r>
          <a:endParaRPr lang="en-US" sz="1200" kern="1200" dirty="0"/>
        </a:p>
        <a:p>
          <a:pPr marL="114300" lvl="1" indent="-114300" algn="l" defTabSz="533400">
            <a:lnSpc>
              <a:spcPct val="90000"/>
            </a:lnSpc>
            <a:spcBef>
              <a:spcPct val="0"/>
            </a:spcBef>
            <a:spcAft>
              <a:spcPct val="15000"/>
            </a:spcAft>
            <a:buChar char="••"/>
          </a:pPr>
          <a:r>
            <a:rPr lang="en-US" sz="1200" kern="1200" dirty="0" smtClean="0"/>
            <a:t>Dashboards</a:t>
          </a:r>
          <a:endParaRPr lang="en-US" sz="1200" kern="1200" dirty="0"/>
        </a:p>
        <a:p>
          <a:pPr marL="114300" lvl="1" indent="-114300" algn="l" defTabSz="533400">
            <a:lnSpc>
              <a:spcPct val="90000"/>
            </a:lnSpc>
            <a:spcBef>
              <a:spcPct val="0"/>
            </a:spcBef>
            <a:spcAft>
              <a:spcPct val="15000"/>
            </a:spcAft>
            <a:buChar char="••"/>
          </a:pPr>
          <a:r>
            <a:rPr lang="en-US" sz="1200" kern="1200" dirty="0" smtClean="0"/>
            <a:t>MSOffice Integration</a:t>
          </a:r>
          <a:endParaRPr lang="en-US" sz="1200" kern="1200" dirty="0"/>
        </a:p>
        <a:p>
          <a:pPr marL="114300" lvl="1" indent="-114300" algn="l" defTabSz="533400">
            <a:lnSpc>
              <a:spcPct val="90000"/>
            </a:lnSpc>
            <a:spcBef>
              <a:spcPct val="0"/>
            </a:spcBef>
            <a:spcAft>
              <a:spcPct val="15000"/>
            </a:spcAft>
            <a:buChar char="••"/>
          </a:pPr>
          <a:r>
            <a:rPr lang="en-US" sz="1200" kern="1200" dirty="0" smtClean="0"/>
            <a:t>Mobile BI</a:t>
          </a:r>
          <a:endParaRPr lang="en-US" sz="1200" kern="1200" dirty="0"/>
        </a:p>
        <a:p>
          <a:pPr marL="114300" lvl="1" indent="-114300" algn="l" defTabSz="533400">
            <a:lnSpc>
              <a:spcPct val="90000"/>
            </a:lnSpc>
            <a:spcBef>
              <a:spcPct val="0"/>
            </a:spcBef>
            <a:spcAft>
              <a:spcPct val="15000"/>
            </a:spcAft>
            <a:buChar char="••"/>
          </a:pPr>
          <a:r>
            <a:rPr lang="en-US" sz="1200" kern="1200" dirty="0" smtClean="0"/>
            <a:t>Embedded Analytics</a:t>
          </a:r>
          <a:endParaRPr lang="en-US" sz="1200" kern="1200" dirty="0"/>
        </a:p>
      </dsp:txBody>
      <dsp:txXfrm>
        <a:off x="0" y="404861"/>
        <a:ext cx="2209800" cy="1152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70C2E-96EB-4094-A31D-82B3C5DDB3CF}">
      <dsp:nvSpPr>
        <dsp:cNvPr id="0" name=""/>
        <dsp:cNvSpPr/>
      </dsp:nvSpPr>
      <dsp:spPr>
        <a:xfrm>
          <a:off x="0" y="8280"/>
          <a:ext cx="2438400"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0">
            <a:lnSpc>
              <a:spcPct val="90000"/>
            </a:lnSpc>
            <a:spcBef>
              <a:spcPct val="0"/>
            </a:spcBef>
            <a:spcAft>
              <a:spcPct val="35000"/>
            </a:spcAft>
          </a:pPr>
          <a:r>
            <a:rPr lang="en-US" sz="1600" kern="1200" dirty="0" smtClean="0"/>
            <a:t>Analytics Workbench</a:t>
          </a:r>
          <a:endParaRPr lang="en-US" sz="1600" kern="1200" dirty="0"/>
        </a:p>
      </dsp:txBody>
      <dsp:txXfrm>
        <a:off x="0" y="8280"/>
        <a:ext cx="2438400" cy="460800"/>
      </dsp:txXfrm>
    </dsp:sp>
    <dsp:sp modelId="{CD6DB63C-28E5-4D4B-B07C-A168BFEE165D}">
      <dsp:nvSpPr>
        <dsp:cNvPr id="0" name=""/>
        <dsp:cNvSpPr/>
      </dsp:nvSpPr>
      <dsp:spPr>
        <a:xfrm>
          <a:off x="0" y="469080"/>
          <a:ext cx="2438400" cy="27230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Data Discovery</a:t>
          </a:r>
          <a:endParaRPr lang="en-US" sz="1600" kern="1200" dirty="0"/>
        </a:p>
        <a:p>
          <a:pPr marL="171450" lvl="1" indent="-171450" algn="l" defTabSz="711200">
            <a:lnSpc>
              <a:spcPct val="90000"/>
            </a:lnSpc>
            <a:spcBef>
              <a:spcPct val="0"/>
            </a:spcBef>
            <a:spcAft>
              <a:spcPct val="15000"/>
            </a:spcAft>
            <a:buChar char="••"/>
          </a:pPr>
          <a:r>
            <a:rPr lang="en-US" sz="1600" kern="1200" dirty="0" smtClean="0"/>
            <a:t>Adhoc reporting and Query</a:t>
          </a:r>
          <a:endParaRPr lang="en-US" sz="1600" kern="1200" dirty="0"/>
        </a:p>
        <a:p>
          <a:pPr marL="171450" lvl="1" indent="-171450" algn="l" defTabSz="711200">
            <a:lnSpc>
              <a:spcPct val="90000"/>
            </a:lnSpc>
            <a:spcBef>
              <a:spcPct val="0"/>
            </a:spcBef>
            <a:spcAft>
              <a:spcPct val="15000"/>
            </a:spcAft>
            <a:buChar char="••"/>
          </a:pPr>
          <a:r>
            <a:rPr lang="en-US" sz="1600" kern="1200" dirty="0" smtClean="0"/>
            <a:t>Geospacial/Location intelligence</a:t>
          </a:r>
          <a:endParaRPr lang="en-US" sz="1600" kern="1200" dirty="0"/>
        </a:p>
        <a:p>
          <a:pPr marL="171450" lvl="1" indent="-171450" algn="l" defTabSz="711200">
            <a:lnSpc>
              <a:spcPct val="90000"/>
            </a:lnSpc>
            <a:spcBef>
              <a:spcPct val="0"/>
            </a:spcBef>
            <a:spcAft>
              <a:spcPct val="15000"/>
            </a:spcAft>
            <a:buChar char="••"/>
          </a:pPr>
          <a:r>
            <a:rPr lang="en-US" sz="1600" kern="1200" dirty="0" smtClean="0"/>
            <a:t>OLAP</a:t>
          </a:r>
          <a:endParaRPr lang="en-US" sz="1600" kern="1200" dirty="0"/>
        </a:p>
        <a:p>
          <a:pPr marL="171450" lvl="1" indent="-171450" algn="l" defTabSz="711200">
            <a:lnSpc>
              <a:spcPct val="90000"/>
            </a:lnSpc>
            <a:spcBef>
              <a:spcPct val="0"/>
            </a:spcBef>
            <a:spcAft>
              <a:spcPct val="15000"/>
            </a:spcAft>
            <a:buChar char="••"/>
          </a:pPr>
          <a:r>
            <a:rPr lang="en-US" sz="1600" kern="1200" dirty="0" smtClean="0"/>
            <a:t>Business user modeling  ( What if)</a:t>
          </a:r>
          <a:endParaRPr lang="en-US" sz="1600" kern="1200" dirty="0"/>
        </a:p>
        <a:p>
          <a:pPr marL="171450" lvl="1" indent="-171450" algn="l" defTabSz="711200">
            <a:lnSpc>
              <a:spcPct val="90000"/>
            </a:lnSpc>
            <a:spcBef>
              <a:spcPct val="0"/>
            </a:spcBef>
            <a:spcAft>
              <a:spcPct val="15000"/>
            </a:spcAft>
            <a:buChar char="••"/>
          </a:pPr>
          <a:r>
            <a:rPr lang="en-US" sz="1600" kern="1200" dirty="0" smtClean="0"/>
            <a:t>Collaboration</a:t>
          </a:r>
          <a:endParaRPr lang="en-US" sz="1600" kern="1200" dirty="0"/>
        </a:p>
        <a:p>
          <a:pPr marL="171450" lvl="1" indent="-171450" algn="l" defTabSz="711200">
            <a:lnSpc>
              <a:spcPct val="90000"/>
            </a:lnSpc>
            <a:spcBef>
              <a:spcPct val="0"/>
            </a:spcBef>
            <a:spcAft>
              <a:spcPct val="15000"/>
            </a:spcAft>
            <a:buChar char="••"/>
          </a:pPr>
          <a:r>
            <a:rPr lang="en-US" sz="1600" kern="1200" dirty="0" smtClean="0"/>
            <a:t>Data manipulation</a:t>
          </a:r>
          <a:endParaRPr lang="en-US" sz="1600" kern="1200" dirty="0"/>
        </a:p>
      </dsp:txBody>
      <dsp:txXfrm>
        <a:off x="0" y="469080"/>
        <a:ext cx="2438400" cy="2723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8628C-2C41-4A67-B8E6-2F29B85FDF4D}">
      <dsp:nvSpPr>
        <dsp:cNvPr id="0" name=""/>
        <dsp:cNvSpPr/>
      </dsp:nvSpPr>
      <dsp:spPr>
        <a:xfrm>
          <a:off x="2512" y="-15975"/>
          <a:ext cx="2569999" cy="36525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0">
            <a:lnSpc>
              <a:spcPct val="90000"/>
            </a:lnSpc>
            <a:spcBef>
              <a:spcPct val="0"/>
            </a:spcBef>
            <a:spcAft>
              <a:spcPct val="35000"/>
            </a:spcAft>
          </a:pPr>
          <a:r>
            <a:rPr lang="en-US" sz="1600" kern="1200" dirty="0" smtClean="0"/>
            <a:t>Data Science Laboratory</a:t>
          </a:r>
          <a:endParaRPr lang="en-US" sz="1600" kern="1200" dirty="0"/>
        </a:p>
      </dsp:txBody>
      <dsp:txXfrm>
        <a:off x="2512" y="-15975"/>
        <a:ext cx="2569999" cy="365251"/>
      </dsp:txXfrm>
    </dsp:sp>
    <dsp:sp modelId="{5BAB8F4A-D19A-49B9-9E2F-AA736A5D236E}">
      <dsp:nvSpPr>
        <dsp:cNvPr id="0" name=""/>
        <dsp:cNvSpPr/>
      </dsp:nvSpPr>
      <dsp:spPr>
        <a:xfrm>
          <a:off x="1256" y="349275"/>
          <a:ext cx="2569999" cy="30195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Advanced Data access</a:t>
          </a:r>
          <a:endParaRPr lang="en-US" sz="1600" kern="1200" dirty="0"/>
        </a:p>
        <a:p>
          <a:pPr marL="171450" lvl="1" indent="-171450" algn="l" defTabSz="711200">
            <a:lnSpc>
              <a:spcPct val="90000"/>
            </a:lnSpc>
            <a:spcBef>
              <a:spcPct val="0"/>
            </a:spcBef>
            <a:spcAft>
              <a:spcPct val="15000"/>
            </a:spcAft>
            <a:buChar char="••"/>
          </a:pPr>
          <a:r>
            <a:rPr lang="en-US" sz="1600" kern="1200" dirty="0" smtClean="0"/>
            <a:t>BigData Sources</a:t>
          </a:r>
          <a:endParaRPr lang="en-US" sz="1600" kern="1200" dirty="0"/>
        </a:p>
        <a:p>
          <a:pPr marL="171450" lvl="1" indent="-171450" algn="l" defTabSz="711200">
            <a:lnSpc>
              <a:spcPct val="90000"/>
            </a:lnSpc>
            <a:spcBef>
              <a:spcPct val="0"/>
            </a:spcBef>
            <a:spcAft>
              <a:spcPct val="15000"/>
            </a:spcAft>
            <a:buChar char="••"/>
          </a:pPr>
          <a:r>
            <a:rPr lang="en-US" sz="1600" kern="1200" dirty="0" smtClean="0"/>
            <a:t>Advanced Descriptive Analytics</a:t>
          </a:r>
          <a:endParaRPr lang="en-US" sz="1600" kern="1200" dirty="0"/>
        </a:p>
        <a:p>
          <a:pPr marL="171450" lvl="1" indent="-171450" algn="l" defTabSz="711200">
            <a:lnSpc>
              <a:spcPct val="90000"/>
            </a:lnSpc>
            <a:spcBef>
              <a:spcPct val="0"/>
            </a:spcBef>
            <a:spcAft>
              <a:spcPct val="15000"/>
            </a:spcAft>
            <a:buChar char="••"/>
          </a:pPr>
          <a:r>
            <a:rPr lang="en-US" sz="1600" kern="1200" dirty="0" smtClean="0"/>
            <a:t>Predictive Analytics</a:t>
          </a:r>
          <a:endParaRPr lang="en-US" sz="1600" kern="1200" dirty="0"/>
        </a:p>
        <a:p>
          <a:pPr marL="171450" lvl="1" indent="-171450" algn="l" defTabSz="711200">
            <a:lnSpc>
              <a:spcPct val="90000"/>
            </a:lnSpc>
            <a:spcBef>
              <a:spcPct val="0"/>
            </a:spcBef>
            <a:spcAft>
              <a:spcPct val="15000"/>
            </a:spcAft>
            <a:buChar char="••"/>
          </a:pPr>
          <a:r>
            <a:rPr lang="en-US" sz="1600" kern="1200" dirty="0" smtClean="0"/>
            <a:t>Forecasting</a:t>
          </a:r>
          <a:endParaRPr lang="en-US" sz="1600" kern="1200" dirty="0"/>
        </a:p>
        <a:p>
          <a:pPr marL="171450" lvl="1" indent="-171450" algn="l" defTabSz="711200">
            <a:lnSpc>
              <a:spcPct val="90000"/>
            </a:lnSpc>
            <a:spcBef>
              <a:spcPct val="0"/>
            </a:spcBef>
            <a:spcAft>
              <a:spcPct val="15000"/>
            </a:spcAft>
            <a:buChar char="••"/>
          </a:pPr>
          <a:r>
            <a:rPr lang="en-US" sz="1600" kern="1200" dirty="0" smtClean="0"/>
            <a:t>Optimization</a:t>
          </a:r>
          <a:endParaRPr lang="en-US" sz="1600" kern="1200" dirty="0"/>
        </a:p>
        <a:p>
          <a:pPr marL="171450" lvl="1" indent="-171450" algn="l" defTabSz="711200">
            <a:lnSpc>
              <a:spcPct val="90000"/>
            </a:lnSpc>
            <a:spcBef>
              <a:spcPct val="0"/>
            </a:spcBef>
            <a:spcAft>
              <a:spcPct val="15000"/>
            </a:spcAft>
            <a:buChar char="••"/>
          </a:pPr>
          <a:r>
            <a:rPr lang="en-US" sz="1600" kern="1200" dirty="0" smtClean="0"/>
            <a:t>Simulation</a:t>
          </a:r>
          <a:endParaRPr lang="en-US" sz="1600" kern="1200" dirty="0"/>
        </a:p>
        <a:p>
          <a:pPr marL="171450" lvl="1" indent="-171450" algn="l" defTabSz="711200">
            <a:lnSpc>
              <a:spcPct val="90000"/>
            </a:lnSpc>
            <a:spcBef>
              <a:spcPct val="0"/>
            </a:spcBef>
            <a:spcAft>
              <a:spcPct val="15000"/>
            </a:spcAft>
            <a:buChar char="••"/>
          </a:pPr>
          <a:r>
            <a:rPr lang="en-US" sz="1600" kern="1200" dirty="0" smtClean="0"/>
            <a:t>Other Advanced Analytics</a:t>
          </a:r>
          <a:endParaRPr lang="en-US" sz="1600" kern="1200" dirty="0"/>
        </a:p>
        <a:p>
          <a:pPr marL="171450" lvl="1" indent="-171450" algn="l" defTabSz="711200">
            <a:lnSpc>
              <a:spcPct val="90000"/>
            </a:lnSpc>
            <a:spcBef>
              <a:spcPct val="0"/>
            </a:spcBef>
            <a:spcAft>
              <a:spcPct val="15000"/>
            </a:spcAft>
            <a:buChar char="••"/>
          </a:pPr>
          <a:r>
            <a:rPr lang="en-US" sz="1600" kern="1200" dirty="0" smtClean="0"/>
            <a:t>NoSQL stores</a:t>
          </a:r>
          <a:endParaRPr lang="en-US" sz="1600" kern="1200" dirty="0"/>
        </a:p>
      </dsp:txBody>
      <dsp:txXfrm>
        <a:off x="1256" y="349275"/>
        <a:ext cx="2569999" cy="301950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ED8BB082-C2D3-4985-9523-5561BF6DABA0}" type="datetimeFigureOut">
              <a:rPr lang="en-US" smtClean="0"/>
              <a:t>3/13/2016</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B122A8A7-83D3-483A-805B-5A43F73CA537}" type="slidenum">
              <a:rPr lang="en-US" smtClean="0"/>
              <a:t>‹#›</a:t>
            </a:fld>
            <a:endParaRPr lang="en-US"/>
          </a:p>
        </p:txBody>
      </p:sp>
    </p:spTree>
    <p:extLst>
      <p:ext uri="{BB962C8B-B14F-4D97-AF65-F5344CB8AC3E}">
        <p14:creationId xmlns:p14="http://schemas.microsoft.com/office/powerpoint/2010/main" val="1885734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416A0A7E-5FA7-4AF8-BEE1-513A2AFF9C9B}" type="datetimeFigureOut">
              <a:rPr lang="en-US" smtClean="0"/>
              <a:t>3/13/2016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B1A62F8C-AE2A-4451-9DFE-BECC7B4B4D22}" type="slidenum">
              <a:rPr lang="en-US" smtClean="0"/>
              <a:t>‹#›</a:t>
            </a:fld>
            <a:endParaRPr lang="en-US"/>
          </a:p>
        </p:txBody>
      </p:sp>
    </p:spTree>
    <p:extLst>
      <p:ext uri="{BB962C8B-B14F-4D97-AF65-F5344CB8AC3E}">
        <p14:creationId xmlns:p14="http://schemas.microsoft.com/office/powerpoint/2010/main" val="54959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Disclaimer – don’t endorse any products or vendors</a:t>
            </a:r>
          </a:p>
          <a:p>
            <a:endParaRPr lang="en-US" dirty="0" smtClean="0"/>
          </a:p>
        </p:txBody>
      </p:sp>
      <p:sp>
        <p:nvSpPr>
          <p:cNvPr id="4" name="Slide Number Placeholder 3"/>
          <p:cNvSpPr>
            <a:spLocks noGrp="1"/>
          </p:cNvSpPr>
          <p:nvPr>
            <p:ph type="sldNum" sz="quarter" idx="10"/>
          </p:nvPr>
        </p:nvSpPr>
        <p:spPr/>
        <p:txBody>
          <a:bodyPr/>
          <a:lstStyle/>
          <a:p>
            <a:fld id="{B1A62F8C-AE2A-4451-9DFE-BECC7B4B4D22}" type="slidenum">
              <a:rPr lang="en-US" smtClean="0"/>
              <a:t>1</a:t>
            </a:fld>
            <a:endParaRPr lang="en-US"/>
          </a:p>
        </p:txBody>
      </p:sp>
    </p:spTree>
    <p:extLst>
      <p:ext uri="{BB962C8B-B14F-4D97-AF65-F5344CB8AC3E}">
        <p14:creationId xmlns:p14="http://schemas.microsoft.com/office/powerpoint/2010/main" val="1106859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indent="0">
              <a:buFont typeface="+mj-lt"/>
              <a:buNone/>
            </a:pPr>
            <a:r>
              <a:rPr lang="en-US" sz="1400" dirty="0" smtClean="0"/>
              <a:t>Not a definitional introductory</a:t>
            </a:r>
            <a:r>
              <a:rPr lang="en-US" sz="1400" baseline="0" dirty="0" smtClean="0"/>
              <a:t> session</a:t>
            </a:r>
          </a:p>
          <a:p>
            <a:pPr marL="0" indent="0">
              <a:buFont typeface="+mj-lt"/>
              <a:buNone/>
            </a:pPr>
            <a:endParaRPr lang="en-US" sz="1400" dirty="0" smtClean="0"/>
          </a:p>
          <a:p>
            <a:pPr marL="514350" indent="-514350">
              <a:buFont typeface="+mj-lt"/>
              <a:buAutoNum type="arabicPeriod"/>
            </a:pPr>
            <a:r>
              <a:rPr lang="en-US" sz="1400" dirty="0" smtClean="0"/>
              <a:t>Volume: Refers to the fact that big data involves analyzing comparatively huge amounts of information, typically starting at tens of terabytes.</a:t>
            </a:r>
          </a:p>
          <a:p>
            <a:pPr marL="514350" indent="-514350">
              <a:buFont typeface="+mj-lt"/>
              <a:buAutoNum type="arabicPeriod"/>
            </a:pPr>
            <a:r>
              <a:rPr lang="en-US" sz="1400" dirty="0" smtClean="0"/>
              <a:t>Velocity: Reflects the sheer speed at which this data is generated and changes. For example, RFID tags and smart metering are driving an increasing need to deal with torrents of data in near-real time. </a:t>
            </a:r>
          </a:p>
          <a:p>
            <a:pPr marL="514350" indent="-514350">
              <a:buFont typeface="+mj-lt"/>
              <a:buAutoNum type="arabicPeriod"/>
            </a:pPr>
            <a:r>
              <a:rPr lang="en-US" sz="1400" dirty="0" smtClean="0"/>
              <a:t>Variety: Data today comes in many formats – from traditional databases to hierarchical data stores created by end users and transactional systems, to text documents, email, meter-collected data, video, audio, stock ticker data and financial transactions. </a:t>
            </a:r>
          </a:p>
          <a:p>
            <a:endParaRPr lang="en-US" sz="1400" dirty="0" smtClean="0"/>
          </a:p>
          <a:p>
            <a:r>
              <a:rPr lang="en-US" sz="1400" dirty="0" smtClean="0"/>
              <a:t>Big data scares us</a:t>
            </a:r>
          </a:p>
          <a:p>
            <a:endParaRPr lang="en-US" sz="1400" dirty="0" smtClean="0"/>
          </a:p>
          <a:p>
            <a:r>
              <a:rPr lang="en-US" sz="1400" dirty="0" smtClean="0"/>
              <a:t>Technology makes us panic – there are hundred of thousand of vendors, of software packages and we have a hard time making</a:t>
            </a:r>
            <a:r>
              <a:rPr lang="en-US" sz="1400" baseline="0" dirty="0" smtClean="0"/>
              <a:t> sense of it all</a:t>
            </a:r>
          </a:p>
          <a:p>
            <a:r>
              <a:rPr lang="en-US" sz="1400" baseline="0" dirty="0" smtClean="0"/>
              <a:t>How do we make the decision? What is the best approach?</a:t>
            </a:r>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10</a:t>
            </a:fld>
            <a:endParaRPr lang="en-US"/>
          </a:p>
        </p:txBody>
      </p:sp>
    </p:spTree>
    <p:extLst>
      <p:ext uri="{BB962C8B-B14F-4D97-AF65-F5344CB8AC3E}">
        <p14:creationId xmlns:p14="http://schemas.microsoft.com/office/powerpoint/2010/main" val="121636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indent="0">
              <a:buFont typeface="+mj-lt"/>
              <a:buNone/>
            </a:pPr>
            <a:r>
              <a:rPr lang="en-US" sz="1400" dirty="0" smtClean="0"/>
              <a:t>What does this mean for us then?</a:t>
            </a:r>
          </a:p>
          <a:p>
            <a:pPr marL="0" indent="0">
              <a:buFont typeface="+mj-lt"/>
              <a:buNone/>
            </a:pPr>
            <a:endParaRPr lang="en-US" sz="1400" dirty="0" smtClean="0"/>
          </a:p>
          <a:p>
            <a:pPr marL="0" indent="0">
              <a:buFont typeface="+mj-lt"/>
              <a:buNone/>
            </a:pPr>
            <a:r>
              <a:rPr lang="en-US" sz="1400" dirty="0" err="1" smtClean="0"/>
              <a:t>Scaleout</a:t>
            </a:r>
            <a:r>
              <a:rPr lang="en-US" sz="1400" baseline="0" dirty="0" smtClean="0"/>
              <a:t> </a:t>
            </a:r>
            <a:r>
              <a:rPr lang="en-US" sz="1400" baseline="0" dirty="0" smtClean="0"/>
              <a:t>vs scale up</a:t>
            </a:r>
          </a:p>
          <a:p>
            <a:pPr marL="0" indent="0">
              <a:buFont typeface="+mj-lt"/>
              <a:buNone/>
            </a:pPr>
            <a:r>
              <a:rPr lang="en-US" sz="1400" baseline="0" dirty="0" smtClean="0"/>
              <a:t>Infra fit for a particular workload</a:t>
            </a:r>
          </a:p>
          <a:p>
            <a:pPr marL="0" indent="0">
              <a:buFont typeface="+mj-lt"/>
              <a:buNone/>
            </a:pPr>
            <a:r>
              <a:rPr lang="en-US" sz="1400" baseline="0" dirty="0" smtClean="0"/>
              <a:t>People skills are more versatile</a:t>
            </a:r>
          </a:p>
          <a:p>
            <a:pPr marL="0" indent="0">
              <a:buFont typeface="+mj-lt"/>
              <a:buNone/>
            </a:pPr>
            <a:r>
              <a:rPr lang="en-US" sz="1400" baseline="0" dirty="0" smtClean="0"/>
              <a:t>Approach is more nimble, one person does it all</a:t>
            </a:r>
          </a:p>
          <a:p>
            <a:pPr marL="0" indent="0">
              <a:buFont typeface="+mj-lt"/>
              <a:buNone/>
            </a:pPr>
            <a:r>
              <a:rPr lang="en-US" sz="1400" baseline="0" dirty="0" smtClean="0"/>
              <a:t>Sys admin as well as code</a:t>
            </a:r>
          </a:p>
          <a:p>
            <a:pPr marL="0" indent="0">
              <a:buFont typeface="+mj-lt"/>
              <a:buNone/>
            </a:pPr>
            <a:r>
              <a:rPr lang="en-US" sz="1400" baseline="0" dirty="0" smtClean="0"/>
              <a:t>Data </a:t>
            </a:r>
            <a:r>
              <a:rPr lang="en-US" sz="1400" baseline="0" dirty="0" err="1" smtClean="0"/>
              <a:t>scientis</a:t>
            </a:r>
            <a:r>
              <a:rPr lang="en-US" sz="1400" baseline="0" dirty="0" smtClean="0"/>
              <a:t> data engineer</a:t>
            </a:r>
          </a:p>
          <a:p>
            <a:pPr marL="0" indent="0">
              <a:buFont typeface="+mj-lt"/>
              <a:buNone/>
            </a:pPr>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11</a:t>
            </a:fld>
            <a:endParaRPr lang="en-US"/>
          </a:p>
        </p:txBody>
      </p:sp>
    </p:spTree>
    <p:extLst>
      <p:ext uri="{BB962C8B-B14F-4D97-AF65-F5344CB8AC3E}">
        <p14:creationId xmlns:p14="http://schemas.microsoft.com/office/powerpoint/2010/main" val="121636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NoSQL will NOT replace ERP or BI/DW systems –it will complement them and also facilitate the integration of unstructured document data with search facilities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The new technology is the answer to a different set of problems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The reports and the BI will still be</a:t>
            </a:r>
            <a:r>
              <a:rPr lang="en-US" sz="1400" baseline="0" dirty="0" smtClean="0"/>
              <a:t> there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Only now we have additional problems to solve and there are different solutions to those problems</a:t>
            </a:r>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12</a:t>
            </a:fld>
            <a:endParaRPr lang="en-US"/>
          </a:p>
        </p:txBody>
      </p:sp>
    </p:spTree>
    <p:extLst>
      <p:ext uri="{BB962C8B-B14F-4D97-AF65-F5344CB8AC3E}">
        <p14:creationId xmlns:p14="http://schemas.microsoft.com/office/powerpoint/2010/main" val="1041024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62F8C-AE2A-4451-9DFE-BECC7B4B4D22}" type="slidenum">
              <a:rPr lang="en-US" smtClean="0"/>
              <a:t>13</a:t>
            </a:fld>
            <a:endParaRPr lang="en-US"/>
          </a:p>
        </p:txBody>
      </p:sp>
    </p:spTree>
    <p:extLst>
      <p:ext uri="{BB962C8B-B14F-4D97-AF65-F5344CB8AC3E}">
        <p14:creationId xmlns:p14="http://schemas.microsoft.com/office/powerpoint/2010/main" val="16148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In the past – IT people cleverly designed data </a:t>
            </a:r>
            <a:r>
              <a:rPr lang="en-US" sz="1400" dirty="0" err="1" smtClean="0"/>
              <a:t>warehosues</a:t>
            </a:r>
            <a:r>
              <a:rPr lang="en-US" sz="1400" dirty="0" smtClean="0"/>
              <a:t> using </a:t>
            </a:r>
            <a:r>
              <a:rPr lang="en-US" sz="1400" dirty="0" err="1" smtClean="0"/>
              <a:t>rdbms</a:t>
            </a:r>
            <a:r>
              <a:rPr lang="en-US" sz="1400" dirty="0" smtClean="0"/>
              <a:t> technology and</a:t>
            </a:r>
            <a:r>
              <a:rPr lang="en-US" sz="1400" baseline="0" dirty="0" smtClean="0"/>
              <a:t> </a:t>
            </a:r>
            <a:r>
              <a:rPr lang="en-US" sz="1400" baseline="0" dirty="0" err="1" smtClean="0"/>
              <a:t>kimball</a:t>
            </a:r>
            <a:r>
              <a:rPr lang="en-US" sz="1400" baseline="0" dirty="0" smtClean="0"/>
              <a:t> </a:t>
            </a:r>
            <a:r>
              <a:rPr lang="en-US" sz="1400" baseline="0" dirty="0" err="1" smtClean="0"/>
              <a:t>inmon</a:t>
            </a:r>
            <a:r>
              <a:rPr lang="en-US" sz="1400" baseline="0" dirty="0" smtClean="0"/>
              <a:t> </a:t>
            </a:r>
            <a:r>
              <a:rPr lang="en-US" sz="1400" baseline="0" dirty="0" err="1" smtClean="0"/>
              <a:t>menthodology</a:t>
            </a:r>
            <a:endParaRPr lang="en-US" sz="1400" baseline="0" dirty="0" smtClean="0"/>
          </a:p>
          <a:p>
            <a:r>
              <a:rPr lang="en-US" sz="1400" baseline="0" dirty="0" smtClean="0"/>
              <a:t>The scaling was up – integration was complex and more complex</a:t>
            </a:r>
          </a:p>
          <a:p>
            <a:endParaRPr lang="en-US" sz="1400" baseline="0" dirty="0" smtClean="0"/>
          </a:p>
          <a:p>
            <a:r>
              <a:rPr lang="en-US" sz="1400" dirty="0" smtClean="0"/>
              <a:t>Oracle 2001 gives us this picture – and if you search – there</a:t>
            </a:r>
            <a:r>
              <a:rPr lang="en-US" sz="1400" baseline="0" dirty="0" smtClean="0"/>
              <a:t> are many </a:t>
            </a:r>
            <a:r>
              <a:rPr lang="en-US" sz="1400" baseline="0" dirty="0" err="1" smtClean="0"/>
              <a:t>many</a:t>
            </a:r>
            <a:r>
              <a:rPr lang="en-US" sz="1400" baseline="0" dirty="0" smtClean="0"/>
              <a:t> more just like this. Simple but did the job very well until 2008</a:t>
            </a:r>
          </a:p>
          <a:p>
            <a:endParaRPr lang="en-US" sz="1400" baseline="0" dirty="0" smtClean="0"/>
          </a:p>
          <a:p>
            <a:r>
              <a:rPr lang="en-US" sz="1400" baseline="0" dirty="0" smtClean="0"/>
              <a:t>What happened in 2008?</a:t>
            </a:r>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14</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With EIM – Enterprise Information Management on top / high level capabilities </a:t>
            </a:r>
          </a:p>
          <a:p>
            <a:r>
              <a:rPr lang="en-US" sz="1400" dirty="0" smtClean="0"/>
              <a:t>Regardless is traditional or extended – you have the same capabilities at the top</a:t>
            </a:r>
          </a:p>
          <a:p>
            <a:r>
              <a:rPr lang="en-US" sz="1400" dirty="0" smtClean="0"/>
              <a:t>How you provide solutions is different</a:t>
            </a:r>
          </a:p>
          <a:p>
            <a:r>
              <a:rPr lang="en-US" sz="1400" dirty="0" smtClean="0"/>
              <a:t>Accept the fact that there are many changing things</a:t>
            </a:r>
          </a:p>
          <a:p>
            <a:endParaRPr lang="en-US" sz="1400" baseline="0" dirty="0" smtClean="0"/>
          </a:p>
          <a:p>
            <a:r>
              <a:rPr lang="en-US" sz="1400" baseline="0" dirty="0" smtClean="0"/>
              <a:t>What happened in 2008? – salesforce happened, Amazon  AWS </a:t>
            </a:r>
          </a:p>
          <a:p>
            <a:endParaRPr lang="en-US" sz="1400" baseline="0" dirty="0" smtClean="0"/>
          </a:p>
          <a:p>
            <a:r>
              <a:rPr lang="en-US" sz="1400" dirty="0" smtClean="0"/>
              <a:t>In 2008 the world economy faced its most dangerous crisis since the Great Depression of the 1930s. T</a:t>
            </a:r>
          </a:p>
          <a:p>
            <a:r>
              <a:rPr lang="en-US" sz="1400" dirty="0" smtClean="0"/>
              <a:t>he contagion, which began in 2007 when sky-high home prices in the United States finally turned decisively </a:t>
            </a:r>
          </a:p>
          <a:p>
            <a:r>
              <a:rPr lang="en-US" sz="1400" dirty="0" smtClean="0"/>
              <a:t>downward, spread quickly, first to the entire U.S. financial sector and then to financial markets overseas. </a:t>
            </a:r>
          </a:p>
          <a:p>
            <a:r>
              <a:rPr lang="en-US" sz="1400" dirty="0" smtClean="0"/>
              <a:t>The casualties in the United States included a) the entire investment banking industry, b) the biggest insurance company, </a:t>
            </a:r>
          </a:p>
          <a:p>
            <a:r>
              <a:rPr lang="en-US" sz="1400" dirty="0" smtClean="0"/>
              <a:t>c) the two enterprises chartered by the government to facilitate mortgage lending, </a:t>
            </a:r>
          </a:p>
          <a:p>
            <a:r>
              <a:rPr lang="en-US" sz="1400" dirty="0" smtClean="0"/>
              <a:t>d) the largest mortgage lender, e) the largest savings and loan, and f) two of the largest commercial banks.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15</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Components – many more sources, with a hose velocity</a:t>
            </a:r>
          </a:p>
          <a:p>
            <a:endParaRPr lang="en-US" dirty="0" smtClean="0"/>
          </a:p>
          <a:p>
            <a:r>
              <a:rPr lang="en-US" dirty="0" smtClean="0"/>
              <a:t>How do we describe a braille data</a:t>
            </a:r>
            <a:r>
              <a:rPr lang="en-US" baseline="0" dirty="0" smtClean="0"/>
              <a:t> source? Or a report?</a:t>
            </a:r>
          </a:p>
          <a:p>
            <a:r>
              <a:rPr lang="en-US" baseline="0" dirty="0" smtClean="0"/>
              <a:t> </a:t>
            </a:r>
          </a:p>
        </p:txBody>
      </p:sp>
      <p:sp>
        <p:nvSpPr>
          <p:cNvPr id="4" name="Slide Number Placeholder 3"/>
          <p:cNvSpPr>
            <a:spLocks noGrp="1"/>
          </p:cNvSpPr>
          <p:nvPr>
            <p:ph type="sldNum" sz="quarter" idx="10"/>
          </p:nvPr>
        </p:nvSpPr>
        <p:spPr/>
        <p:txBody>
          <a:bodyPr/>
          <a:lstStyle/>
          <a:p>
            <a:fld id="{B1A62F8C-AE2A-4451-9DFE-BECC7B4B4D22}" type="slidenum">
              <a:rPr lang="en-US" smtClean="0"/>
              <a:t>16</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In the past – IT people cleverly designed data </a:t>
            </a:r>
            <a:r>
              <a:rPr lang="en-US" sz="1400" dirty="0" err="1" smtClean="0"/>
              <a:t>warehosues</a:t>
            </a:r>
            <a:r>
              <a:rPr lang="en-US" sz="1400" dirty="0" smtClean="0"/>
              <a:t> using </a:t>
            </a:r>
            <a:r>
              <a:rPr lang="en-US" sz="1400" dirty="0" err="1" smtClean="0"/>
              <a:t>rdbms</a:t>
            </a:r>
            <a:r>
              <a:rPr lang="en-US" sz="1400" dirty="0" smtClean="0"/>
              <a:t> technology and</a:t>
            </a:r>
            <a:r>
              <a:rPr lang="en-US" sz="1400" baseline="0" dirty="0" smtClean="0"/>
              <a:t> </a:t>
            </a:r>
            <a:r>
              <a:rPr lang="en-US" sz="1400" baseline="0" dirty="0" err="1" smtClean="0"/>
              <a:t>kimball</a:t>
            </a:r>
            <a:r>
              <a:rPr lang="en-US" sz="1400" baseline="0" dirty="0" smtClean="0"/>
              <a:t> </a:t>
            </a:r>
            <a:r>
              <a:rPr lang="en-US" sz="1400" baseline="0" dirty="0" err="1" smtClean="0"/>
              <a:t>inmon</a:t>
            </a:r>
            <a:r>
              <a:rPr lang="en-US" sz="1400" baseline="0" dirty="0" smtClean="0"/>
              <a:t> </a:t>
            </a:r>
            <a:r>
              <a:rPr lang="en-US" sz="1400" baseline="0" dirty="0" err="1" smtClean="0"/>
              <a:t>menthodology</a:t>
            </a:r>
            <a:endParaRPr lang="en-US" sz="1400" baseline="0" dirty="0" smtClean="0"/>
          </a:p>
          <a:p>
            <a:r>
              <a:rPr lang="en-US" sz="1400" baseline="0" dirty="0" smtClean="0"/>
              <a:t>The scaling was up – integration was complex and more complex</a:t>
            </a:r>
          </a:p>
          <a:p>
            <a:endParaRPr lang="en-US" sz="1400" baseline="0" dirty="0" smtClean="0"/>
          </a:p>
          <a:p>
            <a:r>
              <a:rPr lang="en-US" sz="1400" baseline="0" dirty="0" smtClean="0"/>
              <a:t>Traditional is becoming extended – new workloads</a:t>
            </a:r>
          </a:p>
          <a:p>
            <a:r>
              <a:rPr lang="en-US" sz="1400" baseline="0" dirty="0" smtClean="0"/>
              <a:t>New tools</a:t>
            </a:r>
          </a:p>
          <a:p>
            <a:r>
              <a:rPr lang="en-US" sz="1400" baseline="0" dirty="0" smtClean="0"/>
              <a:t>New storage structures</a:t>
            </a:r>
          </a:p>
          <a:p>
            <a:r>
              <a:rPr lang="en-US" sz="1400" baseline="0" dirty="0" smtClean="0"/>
              <a:t>New databases</a:t>
            </a:r>
          </a:p>
          <a:p>
            <a:r>
              <a:rPr lang="en-US" sz="1400" baseline="0" dirty="0" smtClean="0"/>
              <a:t>New ways of investigating the data</a:t>
            </a:r>
          </a:p>
          <a:p>
            <a:r>
              <a:rPr lang="en-US" sz="1400" baseline="0" dirty="0" smtClean="0"/>
              <a:t>New visualization – we are good at grasping large amounts of data by looking at a picture </a:t>
            </a:r>
          </a:p>
          <a:p>
            <a:endParaRPr lang="en-US" sz="1400" baseline="0" dirty="0" smtClean="0"/>
          </a:p>
        </p:txBody>
      </p:sp>
      <p:sp>
        <p:nvSpPr>
          <p:cNvPr id="4" name="Slide Number Placeholder 3"/>
          <p:cNvSpPr>
            <a:spLocks noGrp="1"/>
          </p:cNvSpPr>
          <p:nvPr>
            <p:ph type="sldNum" sz="quarter" idx="10"/>
          </p:nvPr>
        </p:nvSpPr>
        <p:spPr/>
        <p:txBody>
          <a:bodyPr/>
          <a:lstStyle/>
          <a:p>
            <a:fld id="{B1A62F8C-AE2A-4451-9DFE-BECC7B4B4D22}" type="slidenum">
              <a:rPr lang="en-US" smtClean="0"/>
              <a:t>17</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62F8C-AE2A-4451-9DFE-BECC7B4B4D22}" type="slidenum">
              <a:rPr lang="en-US" smtClean="0"/>
              <a:t>18</a:t>
            </a:fld>
            <a:endParaRPr lang="en-US"/>
          </a:p>
        </p:txBody>
      </p:sp>
    </p:spTree>
    <p:extLst>
      <p:ext uri="{BB962C8B-B14F-4D97-AF65-F5344CB8AC3E}">
        <p14:creationId xmlns:p14="http://schemas.microsoft.com/office/powerpoint/2010/main" val="2638133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indent="0">
              <a:buNone/>
            </a:pPr>
            <a:r>
              <a:rPr lang="en-US" sz="1400" dirty="0" smtClean="0"/>
              <a:t>In the past – the answers came from the traditional data warehouse</a:t>
            </a:r>
          </a:p>
          <a:p>
            <a:pPr marL="0" indent="0">
              <a:buNone/>
            </a:pPr>
            <a:r>
              <a:rPr lang="en-US" sz="1400" dirty="0" smtClean="0"/>
              <a:t>The components – data</a:t>
            </a:r>
            <a:r>
              <a:rPr lang="en-US" sz="1400" baseline="0" dirty="0" smtClean="0"/>
              <a:t> sources ETL data structures for DW data structures for </a:t>
            </a:r>
            <a:r>
              <a:rPr lang="en-US" sz="1400" baseline="0" dirty="0" err="1" smtClean="0"/>
              <a:t>Dmarts</a:t>
            </a:r>
            <a:r>
              <a:rPr lang="en-US" sz="1400" baseline="0" dirty="0" smtClean="0"/>
              <a:t> and then BI</a:t>
            </a:r>
          </a:p>
          <a:p>
            <a:pPr marL="0" indent="0">
              <a:buNone/>
            </a:pPr>
            <a:r>
              <a:rPr lang="en-US" sz="1400" dirty="0" smtClean="0"/>
              <a:t>Standards and governance</a:t>
            </a:r>
          </a:p>
          <a:p>
            <a:pPr marL="0" indent="0">
              <a:buNone/>
            </a:pPr>
            <a:r>
              <a:rPr lang="en-US" sz="1400" dirty="0" smtClean="0"/>
              <a:t>Conceptual and logical designs give us correct placement of the business concepts into the applications</a:t>
            </a:r>
            <a:endParaRPr lang="en-US" sz="1400" dirty="0" smtClean="0"/>
          </a:p>
          <a:p>
            <a:pPr marL="0" indent="0">
              <a:buNone/>
            </a:pPr>
            <a:r>
              <a:rPr lang="en-US" sz="1400" dirty="0" smtClean="0"/>
              <a:t>Now – we continue having</a:t>
            </a:r>
            <a:r>
              <a:rPr lang="en-US" sz="1400" baseline="0" dirty="0" smtClean="0"/>
              <a:t> the traditional data </a:t>
            </a:r>
            <a:r>
              <a:rPr lang="en-US" sz="1400" baseline="0" dirty="0" err="1" smtClean="0"/>
              <a:t>warehosue</a:t>
            </a:r>
            <a:r>
              <a:rPr lang="en-US" sz="1400" baseline="0" dirty="0" smtClean="0"/>
              <a:t> and add new </a:t>
            </a:r>
            <a:r>
              <a:rPr lang="en-US" sz="1400" baseline="0" dirty="0" smtClean="0"/>
              <a:t>components</a:t>
            </a:r>
            <a:endParaRPr lang="en-US" sz="1400" baseline="0" dirty="0" smtClean="0"/>
          </a:p>
          <a:p>
            <a:pPr marL="0" indent="0">
              <a:buNone/>
            </a:pPr>
            <a:r>
              <a:rPr lang="en-US" sz="1400" baseline="0" dirty="0" smtClean="0"/>
              <a:t>Every presentation has a Venn diagram – IT and Business have to work together.</a:t>
            </a:r>
            <a:endParaRPr lang="en-US" sz="1400" baseline="0" dirty="0" smtClean="0"/>
          </a:p>
          <a:p>
            <a:pPr marL="0" indent="0">
              <a:buNone/>
            </a:pPr>
            <a:r>
              <a:rPr lang="en-US" sz="1400" baseline="0" dirty="0" smtClean="0"/>
              <a:t>What are the class words for big data? Document? Stream? Video? Based on content? </a:t>
            </a:r>
          </a:p>
          <a:p>
            <a:pPr marL="0" indent="0">
              <a:buNone/>
            </a:pPr>
            <a:r>
              <a:rPr lang="en-US" sz="1400" baseline="0" dirty="0" smtClean="0"/>
              <a:t>Somehow we need protocols to identify the resources as what they </a:t>
            </a:r>
            <a:r>
              <a:rPr lang="en-US" sz="1400" baseline="0" dirty="0" smtClean="0"/>
              <a:t>are</a:t>
            </a:r>
            <a:endParaRPr lang="en-US" sz="1400" dirty="0" smtClean="0"/>
          </a:p>
          <a:p>
            <a:pPr marL="0" indent="0">
              <a:buNone/>
            </a:pPr>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19</a:t>
            </a:fld>
            <a:endParaRPr lang="en-US"/>
          </a:p>
        </p:txBody>
      </p:sp>
    </p:spTree>
    <p:extLst>
      <p:ext uri="{BB962C8B-B14F-4D97-AF65-F5344CB8AC3E}">
        <p14:creationId xmlns:p14="http://schemas.microsoft.com/office/powerpoint/2010/main" val="67311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62F8C-AE2A-4451-9DFE-BECC7B4B4D22}" type="slidenum">
              <a:rPr lang="en-US" smtClean="0"/>
              <a:t>2</a:t>
            </a:fld>
            <a:endParaRPr lang="en-US"/>
          </a:p>
        </p:txBody>
      </p:sp>
    </p:spTree>
    <p:extLst>
      <p:ext uri="{BB962C8B-B14F-4D97-AF65-F5344CB8AC3E}">
        <p14:creationId xmlns:p14="http://schemas.microsoft.com/office/powerpoint/2010/main" val="3153914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It’s a workload difference</a:t>
            </a:r>
          </a:p>
          <a:p>
            <a:r>
              <a:rPr lang="en-US" dirty="0" smtClean="0"/>
              <a:t>Approach</a:t>
            </a:r>
            <a:r>
              <a:rPr lang="en-US" baseline="0" dirty="0" smtClean="0"/>
              <a:t> – schema on read vs on write</a:t>
            </a:r>
          </a:p>
          <a:p>
            <a:r>
              <a:rPr lang="en-US" baseline="0" dirty="0" smtClean="0"/>
              <a:t>Complementary</a:t>
            </a:r>
          </a:p>
          <a:p>
            <a:r>
              <a:rPr lang="en-US" baseline="0" dirty="0" smtClean="0"/>
              <a:t>A cluster – group of computers interconnected known as nodes</a:t>
            </a:r>
          </a:p>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20</a:t>
            </a:fld>
            <a:endParaRPr lang="en-US"/>
          </a:p>
        </p:txBody>
      </p:sp>
    </p:spTree>
    <p:extLst>
      <p:ext uri="{BB962C8B-B14F-4D97-AF65-F5344CB8AC3E}">
        <p14:creationId xmlns:p14="http://schemas.microsoft.com/office/powerpoint/2010/main" val="231649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Concepts that come with </a:t>
            </a:r>
            <a:r>
              <a:rPr lang="en-US" sz="1400" dirty="0" err="1" smtClean="0"/>
              <a:t>hadoop</a:t>
            </a:r>
            <a:r>
              <a:rPr lang="en-US" sz="1400" dirty="0" smtClean="0"/>
              <a:t> that we didn’t have before</a:t>
            </a:r>
          </a:p>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21</a:t>
            </a:fld>
            <a:endParaRPr lang="en-US"/>
          </a:p>
        </p:txBody>
      </p:sp>
    </p:spTree>
    <p:extLst>
      <p:ext uri="{BB962C8B-B14F-4D97-AF65-F5344CB8AC3E}">
        <p14:creationId xmlns:p14="http://schemas.microsoft.com/office/powerpoint/2010/main" val="3658783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22</a:t>
            </a:fld>
            <a:endParaRPr lang="en-US"/>
          </a:p>
        </p:txBody>
      </p:sp>
    </p:spTree>
    <p:extLst>
      <p:ext uri="{BB962C8B-B14F-4D97-AF65-F5344CB8AC3E}">
        <p14:creationId xmlns:p14="http://schemas.microsoft.com/office/powerpoint/2010/main" val="3150474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23</a:t>
            </a:fld>
            <a:endParaRPr lang="en-US"/>
          </a:p>
        </p:txBody>
      </p:sp>
    </p:spTree>
    <p:extLst>
      <p:ext uri="{BB962C8B-B14F-4D97-AF65-F5344CB8AC3E}">
        <p14:creationId xmlns:p14="http://schemas.microsoft.com/office/powerpoint/2010/main" val="3150474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indent="0">
              <a:buNone/>
            </a:pPr>
            <a:r>
              <a:rPr lang="en-US" dirty="0" smtClean="0"/>
              <a:t>In the past – the answers came from the traditional data warehouse</a:t>
            </a:r>
          </a:p>
          <a:p>
            <a:pPr marL="0" indent="0">
              <a:buNone/>
            </a:pPr>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24</a:t>
            </a:fld>
            <a:endParaRPr lang="en-US"/>
          </a:p>
        </p:txBody>
      </p:sp>
    </p:spTree>
    <p:extLst>
      <p:ext uri="{BB962C8B-B14F-4D97-AF65-F5344CB8AC3E}">
        <p14:creationId xmlns:p14="http://schemas.microsoft.com/office/powerpoint/2010/main" val="67311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2 reasons for </a:t>
            </a:r>
            <a:r>
              <a:rPr lang="en-US" sz="1400" dirty="0" err="1" smtClean="0"/>
              <a:t>hadoop</a:t>
            </a:r>
            <a:endParaRPr lang="en-US" sz="1400" dirty="0" smtClean="0"/>
          </a:p>
          <a:p>
            <a:r>
              <a:rPr lang="en-US" sz="1400" dirty="0" smtClean="0"/>
              <a:t>Bridge information silos by moving the data from the silos in Hadoop </a:t>
            </a:r>
          </a:p>
          <a:p>
            <a:r>
              <a:rPr lang="en-US" sz="1400" dirty="0" smtClean="0"/>
              <a:t>Get to the data faster by landing data in its native or near-native format in Hadoop, taking advantage of schema-on-read </a:t>
            </a:r>
          </a:p>
          <a:p>
            <a:r>
              <a:rPr lang="en-US" sz="1400" dirty="0" smtClean="0"/>
              <a:t>We start with a single tier architecture – and progress to an extended </a:t>
            </a:r>
            <a:r>
              <a:rPr lang="en-US" sz="1400" dirty="0" err="1" smtClean="0"/>
              <a:t>dw</a:t>
            </a:r>
            <a:r>
              <a:rPr lang="en-US" sz="1400" dirty="0" smtClean="0"/>
              <a:t> architecture</a:t>
            </a:r>
          </a:p>
          <a:p>
            <a:r>
              <a:rPr lang="en-US" sz="1400" dirty="0" err="1" smtClean="0"/>
              <a:t>Hortoworks</a:t>
            </a:r>
            <a:r>
              <a:rPr lang="en-US" sz="1400" dirty="0" smtClean="0"/>
              <a:t> calls it hybrid </a:t>
            </a:r>
            <a:r>
              <a:rPr lang="en-US" sz="1400" dirty="0" err="1" smtClean="0"/>
              <a:t>datawarehouse</a:t>
            </a:r>
            <a:endParaRPr lang="en-US" sz="1400" dirty="0" smtClean="0"/>
          </a:p>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25</a:t>
            </a:fld>
            <a:endParaRPr lang="en-US"/>
          </a:p>
        </p:txBody>
      </p:sp>
    </p:spTree>
    <p:extLst>
      <p:ext uri="{BB962C8B-B14F-4D97-AF65-F5344CB8AC3E}">
        <p14:creationId xmlns:p14="http://schemas.microsoft.com/office/powerpoint/2010/main" val="3658783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Young people are fearless</a:t>
            </a:r>
          </a:p>
          <a:p>
            <a:r>
              <a:rPr lang="en-US" dirty="0" smtClean="0"/>
              <a:t>MOOC classes offer an eye opening experience</a:t>
            </a:r>
            <a:r>
              <a:rPr lang="en-US" baseline="0" dirty="0" smtClean="0"/>
              <a:t> – I’m taking a class right now from MIT – people from 182 countries participate ( </a:t>
            </a:r>
            <a:r>
              <a:rPr lang="en-US" baseline="0" dirty="0" err="1" smtClean="0"/>
              <a:t>U.lab</a:t>
            </a:r>
            <a:r>
              <a:rPr lang="en-US" baseline="0" dirty="0" smtClean="0"/>
              <a:t> )</a:t>
            </a:r>
          </a:p>
          <a:p>
            <a:r>
              <a:rPr lang="en-US" baseline="0" dirty="0" smtClean="0"/>
              <a:t>Video classes, hub groups of people sharing experiences of changing the world,   companies and selves</a:t>
            </a:r>
          </a:p>
          <a:p>
            <a:r>
              <a:rPr lang="en-US" baseline="0" dirty="0" smtClean="0"/>
              <a:t>Open source is one way to change – </a:t>
            </a:r>
          </a:p>
          <a:p>
            <a:r>
              <a:rPr lang="en-US" baseline="0" dirty="0" smtClean="0"/>
              <a:t>Carnegie Mellon has lots of developers, voice recognition</a:t>
            </a:r>
          </a:p>
          <a:p>
            <a:r>
              <a:rPr lang="en-US" baseline="0" dirty="0" smtClean="0"/>
              <a:t>Eastern Europe – lots of hackers – a mentality situation, where people don’t appreciate private property like in other places of the world they don’t appreciate life</a:t>
            </a:r>
          </a:p>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26</a:t>
            </a:fld>
            <a:endParaRPr lang="en-US"/>
          </a:p>
        </p:txBody>
      </p:sp>
    </p:spTree>
    <p:extLst>
      <p:ext uri="{BB962C8B-B14F-4D97-AF65-F5344CB8AC3E}">
        <p14:creationId xmlns:p14="http://schemas.microsoft.com/office/powerpoint/2010/main" val="2316490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Concepts that come with </a:t>
            </a:r>
            <a:r>
              <a:rPr lang="en-US" sz="1400" dirty="0" err="1" smtClean="0"/>
              <a:t>hadoop</a:t>
            </a:r>
            <a:r>
              <a:rPr lang="en-US" sz="1400" dirty="0" smtClean="0"/>
              <a:t> that we didn’t have before</a:t>
            </a:r>
          </a:p>
          <a:p>
            <a:r>
              <a:rPr lang="en-US" sz="1400" dirty="0" smtClean="0"/>
              <a:t>One example of an extended architecture – enhance the current with new workloads</a:t>
            </a:r>
          </a:p>
          <a:p>
            <a:r>
              <a:rPr lang="en-US" sz="1400" dirty="0" smtClean="0"/>
              <a:t>This is not easy to achieve – as organizations have</a:t>
            </a:r>
            <a:r>
              <a:rPr lang="en-US" sz="1400" baseline="0" dirty="0" smtClean="0"/>
              <a:t> these workloads in different parts of the organization, with conflicting goals and objectives</a:t>
            </a:r>
            <a:endParaRPr lang="en-US" sz="1400" dirty="0" smtClean="0"/>
          </a:p>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27</a:t>
            </a:fld>
            <a:endParaRPr lang="en-US"/>
          </a:p>
        </p:txBody>
      </p:sp>
    </p:spTree>
    <p:extLst>
      <p:ext uri="{BB962C8B-B14F-4D97-AF65-F5344CB8AC3E}">
        <p14:creationId xmlns:p14="http://schemas.microsoft.com/office/powerpoint/2010/main" val="3658783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Virtual Sandbox – environment close to the data that users can access to do analytical research.</a:t>
            </a:r>
          </a:p>
          <a:p>
            <a:r>
              <a:rPr lang="en-US" dirty="0" smtClean="0"/>
              <a:t>Free standing Sandboxes – a copy of the DW data for trending type of analysis</a:t>
            </a:r>
            <a:r>
              <a:rPr lang="en-US" baseline="0" dirty="0" smtClean="0"/>
              <a:t> plus other data sources, types, </a:t>
            </a:r>
          </a:p>
          <a:p>
            <a:r>
              <a:rPr lang="en-US" baseline="0" dirty="0" smtClean="0"/>
              <a:t>In-Mem Sandbox – analytic environment that users can use to run complex queries that take too long in regular environment.</a:t>
            </a:r>
          </a:p>
          <a:p>
            <a:r>
              <a:rPr lang="en-US" baseline="0" dirty="0" smtClean="0"/>
              <a:t>Big Data Cluster allows for MPP process where scale out is needed.</a:t>
            </a:r>
          </a:p>
          <a:p>
            <a:r>
              <a:rPr lang="en-US" baseline="0" dirty="0" smtClean="0"/>
              <a:t>All can be done on-</a:t>
            </a:r>
            <a:r>
              <a:rPr lang="en-US" baseline="0" dirty="0" err="1" smtClean="0"/>
              <a:t>prem</a:t>
            </a:r>
            <a:r>
              <a:rPr lang="en-US" baseline="0" dirty="0" smtClean="0"/>
              <a:t> or in the cloud </a:t>
            </a:r>
            <a:r>
              <a:rPr lang="en-US" baseline="0" smtClean="0"/>
              <a:t>as services</a:t>
            </a:r>
            <a:endParaRPr lang="en-US" dirty="0"/>
          </a:p>
        </p:txBody>
      </p:sp>
      <p:sp>
        <p:nvSpPr>
          <p:cNvPr id="4" name="Slide Number Placeholder 3"/>
          <p:cNvSpPr>
            <a:spLocks noGrp="1"/>
          </p:cNvSpPr>
          <p:nvPr>
            <p:ph type="sldNum" sz="quarter" idx="10"/>
          </p:nvPr>
        </p:nvSpPr>
        <p:spPr/>
        <p:txBody>
          <a:bodyPr/>
          <a:lstStyle/>
          <a:p>
            <a:pPr>
              <a:defRPr/>
            </a:pPr>
            <a:fld id="{3DCCB669-06A2-48F7-8ACB-DBD0E772F53B}"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2269422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Many different tasks – workloads – components of the traditional data </a:t>
            </a:r>
            <a:r>
              <a:rPr lang="en-US" sz="1400" dirty="0" err="1" smtClean="0"/>
              <a:t>warehosue</a:t>
            </a:r>
            <a:endParaRPr lang="en-US" sz="1400" dirty="0" smtClean="0"/>
          </a:p>
          <a:p>
            <a:r>
              <a:rPr lang="en-US" sz="1400" dirty="0" smtClean="0"/>
              <a:t>Reduce the price of storage</a:t>
            </a:r>
          </a:p>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29</a:t>
            </a:fld>
            <a:endParaRPr lang="en-US"/>
          </a:p>
        </p:txBody>
      </p:sp>
    </p:spTree>
    <p:extLst>
      <p:ext uri="{BB962C8B-B14F-4D97-AF65-F5344CB8AC3E}">
        <p14:creationId xmlns:p14="http://schemas.microsoft.com/office/powerpoint/2010/main" val="315047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61654E-09C2-4669-8FB9-34840DD3012E}" type="slidenum">
              <a:rPr lang="en-US" smtClean="0"/>
              <a:t>3</a:t>
            </a:fld>
            <a:endParaRPr lang="en-US" dirty="0"/>
          </a:p>
        </p:txBody>
      </p:sp>
    </p:spTree>
    <p:extLst>
      <p:ext uri="{BB962C8B-B14F-4D97-AF65-F5344CB8AC3E}">
        <p14:creationId xmlns:p14="http://schemas.microsoft.com/office/powerpoint/2010/main" val="1508276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30</a:t>
            </a:fld>
            <a:endParaRPr lang="en-US"/>
          </a:p>
        </p:txBody>
      </p:sp>
    </p:spTree>
    <p:extLst>
      <p:ext uri="{BB962C8B-B14F-4D97-AF65-F5344CB8AC3E}">
        <p14:creationId xmlns:p14="http://schemas.microsoft.com/office/powerpoint/2010/main" val="3150474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indent="0">
              <a:buNone/>
            </a:pPr>
            <a:r>
              <a:rPr lang="en-US" sz="1400" dirty="0" smtClean="0"/>
              <a:t>big data technology has been to incorporate all the above mentioned data management and analytics concepts and provide a cheap option for Total Cost of Ownership (TCO). </a:t>
            </a:r>
          </a:p>
          <a:p>
            <a:r>
              <a:rPr lang="en-US" sz="1400" dirty="0" smtClean="0"/>
              <a:t>Open source big data technologies – Hadoop and Cassandra’s NOSQL a new wave of data management has emerged. </a:t>
            </a:r>
          </a:p>
          <a:p>
            <a:r>
              <a:rPr lang="en-US" sz="1400" dirty="0" smtClean="0"/>
              <a:t>Big data technologies provide a concept of utilizing all available data through an integrated system. Big Data can add structured, unstructured and/or semi-structured data captured from transactions, interactions and observations systems to the mix: </a:t>
            </a:r>
          </a:p>
          <a:p>
            <a:pPr lvl="1"/>
            <a:r>
              <a:rPr lang="en-US" sz="1400" dirty="0" smtClean="0"/>
              <a:t>Transactions Data: This can be a historical transactions data from core business application systems; structured data at rest and data which is captured but unused </a:t>
            </a:r>
          </a:p>
          <a:p>
            <a:pPr lvl="1"/>
            <a:r>
              <a:rPr lang="en-US" sz="1400" dirty="0" smtClean="0"/>
              <a:t>Interactions Data: Social media data – data from LinkedIn, Twitter, Facebook, etc., and Web content – clickstream, web logs, video, images, etc. </a:t>
            </a:r>
          </a:p>
          <a:p>
            <a:pPr lvl="1"/>
            <a:r>
              <a:rPr lang="en-US" sz="1400" dirty="0" smtClean="0"/>
              <a:t>Observations Data: “Internet of Things” – streaming data, and machine generated data – data generated from sensors, GPS, RFID, Mobile, etc. - </a:t>
            </a:r>
          </a:p>
          <a:p>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31</a:t>
            </a:fld>
            <a:endParaRPr lang="en-US"/>
          </a:p>
        </p:txBody>
      </p:sp>
    </p:spTree>
    <p:extLst>
      <p:ext uri="{BB962C8B-B14F-4D97-AF65-F5344CB8AC3E}">
        <p14:creationId xmlns:p14="http://schemas.microsoft.com/office/powerpoint/2010/main" val="673119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baseline="0" dirty="0" smtClean="0"/>
          </a:p>
          <a:p>
            <a:r>
              <a:rPr lang="en-US" baseline="0" dirty="0" smtClean="0"/>
              <a:t>What happened in 2008?</a:t>
            </a:r>
          </a:p>
          <a:p>
            <a:endParaRPr lang="en-US" baseline="0" dirty="0" smtClean="0"/>
          </a:p>
          <a:p>
            <a:r>
              <a:rPr lang="en-US" baseline="0" dirty="0" smtClean="0"/>
              <a:t>Hadoop salesforce</a:t>
            </a:r>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32</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Components – an ecosystem of capabilities</a:t>
            </a:r>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33</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Component - Hadoop happened as well </a:t>
            </a:r>
            <a:endParaRPr lang="en-US" baseline="0" dirty="0" smtClean="0"/>
          </a:p>
        </p:txBody>
      </p:sp>
      <p:sp>
        <p:nvSpPr>
          <p:cNvPr id="4" name="Slide Number Placeholder 3"/>
          <p:cNvSpPr>
            <a:spLocks noGrp="1"/>
          </p:cNvSpPr>
          <p:nvPr>
            <p:ph type="sldNum" sz="quarter" idx="10"/>
          </p:nvPr>
        </p:nvSpPr>
        <p:spPr/>
        <p:txBody>
          <a:bodyPr/>
          <a:lstStyle/>
          <a:p>
            <a:fld id="{B1A62F8C-AE2A-4451-9DFE-BECC7B4B4D22}" type="slidenum">
              <a:rPr lang="en-US" smtClean="0"/>
              <a:t>34</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People components</a:t>
            </a:r>
          </a:p>
          <a:p>
            <a:r>
              <a:rPr lang="en-US" dirty="0" smtClean="0"/>
              <a:t>Jobs are changing </a:t>
            </a:r>
          </a:p>
          <a:p>
            <a:r>
              <a:rPr lang="en-US" dirty="0" smtClean="0"/>
              <a:t>Methods are changing</a:t>
            </a:r>
          </a:p>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35</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People components</a:t>
            </a:r>
          </a:p>
          <a:p>
            <a:r>
              <a:rPr lang="en-US" dirty="0" smtClean="0"/>
              <a:t>Jobs are changing </a:t>
            </a:r>
          </a:p>
          <a:p>
            <a:r>
              <a:rPr lang="en-US" dirty="0" smtClean="0"/>
              <a:t>Methods are changing</a:t>
            </a:r>
          </a:p>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36</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5</a:t>
            </a:r>
            <a:r>
              <a:rPr lang="en-US" baseline="30000" dirty="0" smtClean="0"/>
              <a:t>th</a:t>
            </a:r>
            <a:r>
              <a:rPr lang="en-US" dirty="0" smtClean="0"/>
              <a:t> normal form of data modeling – a thing relates to a thing just became multi dimensional</a:t>
            </a:r>
          </a:p>
          <a:p>
            <a:r>
              <a:rPr lang="en-US" dirty="0" smtClean="0"/>
              <a:t>Everything to everything</a:t>
            </a:r>
          </a:p>
          <a:p>
            <a:r>
              <a:rPr lang="en-US" dirty="0" smtClean="0"/>
              <a:t>Some of these technologies were only possible after we experienced with the other technologies that happened before</a:t>
            </a:r>
          </a:p>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37</a:t>
            </a:fld>
            <a:endParaRPr lang="en-US"/>
          </a:p>
        </p:txBody>
      </p:sp>
    </p:spTree>
    <p:extLst>
      <p:ext uri="{BB962C8B-B14F-4D97-AF65-F5344CB8AC3E}">
        <p14:creationId xmlns:p14="http://schemas.microsoft.com/office/powerpoint/2010/main" val="2821531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use cases</a:t>
            </a:r>
          </a:p>
          <a:p>
            <a:r>
              <a:rPr lang="en-US" dirty="0" smtClean="0"/>
              <a:t>Embedded analytics	real time fraud detection</a:t>
            </a:r>
          </a:p>
          <a:p>
            <a:r>
              <a:rPr lang="en-US" dirty="0" err="1" smtClean="0"/>
              <a:t>Realtime</a:t>
            </a:r>
            <a:r>
              <a:rPr lang="en-US" dirty="0" smtClean="0"/>
              <a:t> loan risk assessment</a:t>
            </a:r>
          </a:p>
          <a:p>
            <a:r>
              <a:rPr lang="en-US" dirty="0" smtClean="0"/>
              <a:t>Optimize online promotions based on geo location</a:t>
            </a:r>
          </a:p>
          <a:p>
            <a:endParaRPr lang="en-US" dirty="0" smtClean="0"/>
          </a:p>
          <a:p>
            <a:r>
              <a:rPr lang="en-US" dirty="0" smtClean="0"/>
              <a:t>Real time analysis engine</a:t>
            </a:r>
          </a:p>
          <a:p>
            <a:r>
              <a:rPr lang="en-US" dirty="0" smtClean="0"/>
              <a:t>	traffic flow optimization</a:t>
            </a:r>
          </a:p>
          <a:p>
            <a:r>
              <a:rPr lang="en-US" dirty="0" smtClean="0"/>
              <a:t>Risk analysis</a:t>
            </a:r>
          </a:p>
          <a:p>
            <a:r>
              <a:rPr lang="en-US" dirty="0" smtClean="0"/>
              <a:t>Correlation of unrelated data – weather effects on product sale</a:t>
            </a:r>
          </a:p>
          <a:p>
            <a:r>
              <a:rPr lang="en-US" dirty="0" smtClean="0"/>
              <a:t>Web event analysis</a:t>
            </a:r>
          </a:p>
          <a:p>
            <a:endParaRPr lang="en-US" dirty="0"/>
          </a:p>
        </p:txBody>
      </p:sp>
      <p:sp>
        <p:nvSpPr>
          <p:cNvPr id="4" name="Slide Number Placeholder 3"/>
          <p:cNvSpPr>
            <a:spLocks noGrp="1"/>
          </p:cNvSpPr>
          <p:nvPr>
            <p:ph type="sldNum" sz="quarter" idx="10"/>
          </p:nvPr>
        </p:nvSpPr>
        <p:spPr/>
        <p:txBody>
          <a:bodyPr/>
          <a:lstStyle/>
          <a:p>
            <a:fld id="{3161654E-09C2-4669-8FB9-34840DD3012E}" type="slidenum">
              <a:rPr lang="en-US" smtClean="0"/>
              <a:t>38</a:t>
            </a:fld>
            <a:endParaRPr lang="en-US" dirty="0"/>
          </a:p>
        </p:txBody>
      </p:sp>
    </p:spTree>
    <p:extLst>
      <p:ext uri="{BB962C8B-B14F-4D97-AF65-F5344CB8AC3E}">
        <p14:creationId xmlns:p14="http://schemas.microsoft.com/office/powerpoint/2010/main" val="939578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61654E-09C2-4669-8FB9-34840DD3012E}" type="slidenum">
              <a:rPr lang="en-US" smtClean="0"/>
              <a:t>39</a:t>
            </a:fld>
            <a:endParaRPr lang="en-US" dirty="0"/>
          </a:p>
        </p:txBody>
      </p:sp>
    </p:spTree>
    <p:extLst>
      <p:ext uri="{BB962C8B-B14F-4D97-AF65-F5344CB8AC3E}">
        <p14:creationId xmlns:p14="http://schemas.microsoft.com/office/powerpoint/2010/main" val="427350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b="1" i="1" dirty="0"/>
              <a:t>Ask … </a:t>
            </a:r>
            <a:endParaRPr lang="en-US" dirty="0"/>
          </a:p>
          <a:p>
            <a:pPr marL="173079" indent="-173079">
              <a:buFont typeface="Arial" panose="020B0604020202020204" pitchFamily="34" charset="0"/>
              <a:buChar char="•"/>
            </a:pPr>
            <a:r>
              <a:rPr lang="en-US" dirty="0"/>
              <a:t>How many of you are familiar with </a:t>
            </a:r>
            <a:r>
              <a:rPr lang="en-US" dirty="0" smtClean="0"/>
              <a:t>Thrivent? </a:t>
            </a:r>
            <a:endParaRPr lang="en-US" dirty="0"/>
          </a:p>
          <a:p>
            <a:pPr marL="173079" indent="-173079">
              <a:buFont typeface="Arial" panose="020B0604020202020204" pitchFamily="34" charset="0"/>
              <a:buChar char="•"/>
            </a:pPr>
            <a:r>
              <a:rPr lang="en-US" dirty="0"/>
              <a:t>How many of you are members? </a:t>
            </a:r>
          </a:p>
          <a:p>
            <a:r>
              <a:rPr lang="en-US" dirty="0"/>
              <a:t>Those of you who are familiar with </a:t>
            </a:r>
            <a:r>
              <a:rPr lang="en-US" dirty="0" smtClean="0"/>
              <a:t>Thrivent likely </a:t>
            </a:r>
            <a:r>
              <a:rPr lang="en-US" dirty="0"/>
              <a:t>know this, but </a:t>
            </a:r>
            <a:r>
              <a:rPr lang="en-US" dirty="0" smtClean="0"/>
              <a:t>Thrivent </a:t>
            </a:r>
            <a:r>
              <a:rPr lang="en-US" dirty="0"/>
              <a:t>is a unique organization. </a:t>
            </a:r>
            <a:r>
              <a:rPr lang="en-US" dirty="0" smtClean="0"/>
              <a:t>We </a:t>
            </a:r>
            <a:r>
              <a:rPr lang="en-US" dirty="0"/>
              <a:t>are proud of who we are and what we do. </a:t>
            </a:r>
            <a:endParaRPr lang="en-US" dirty="0" smtClean="0">
              <a:latin typeface="Franklin Gothic Book"/>
              <a:cs typeface="Franklin Gothic Book"/>
            </a:endParaRPr>
          </a:p>
          <a:p>
            <a:r>
              <a:rPr lang="en-US" dirty="0" smtClean="0"/>
              <a:t>We like to describe </a:t>
            </a:r>
            <a:r>
              <a:rPr lang="en-US" dirty="0"/>
              <a:t>ourselves </a:t>
            </a:r>
            <a:r>
              <a:rPr lang="en-US" dirty="0" smtClean="0"/>
              <a:t>using this picture equation: </a:t>
            </a:r>
          </a:p>
          <a:p>
            <a:pPr marL="173079" indent="-173079">
              <a:buFont typeface="Arial" panose="020B0604020202020204" pitchFamily="34" charset="0"/>
              <a:buChar char="•"/>
            </a:pPr>
            <a:r>
              <a:rPr lang="en-US" b="1" dirty="0"/>
              <a:t>Cross</a:t>
            </a:r>
            <a:r>
              <a:rPr lang="en-US" dirty="0"/>
              <a:t>: </a:t>
            </a:r>
            <a:r>
              <a:rPr lang="en-US" dirty="0" smtClean="0"/>
              <a:t>We’re </a:t>
            </a:r>
            <a:r>
              <a:rPr lang="en-US" dirty="0"/>
              <a:t>a not-for-profit membership organization of Christians. And our members – who we call member-owners – collectively own the organization, not shareholders. </a:t>
            </a:r>
          </a:p>
          <a:p>
            <a:pPr marL="173079" indent="-173079">
              <a:buFont typeface="Arial" panose="020B0604020202020204" pitchFamily="34" charset="0"/>
              <a:buChar char="•"/>
            </a:pPr>
            <a:r>
              <a:rPr lang="en-US" b="1" dirty="0"/>
              <a:t>$</a:t>
            </a:r>
            <a:r>
              <a:rPr lang="en-US" dirty="0"/>
              <a:t>: We help members be wise with money by offering guidance and competitive financial products and services. </a:t>
            </a:r>
          </a:p>
          <a:p>
            <a:pPr marL="173079" indent="-173079">
              <a:buFont typeface="Arial" panose="020B0604020202020204" pitchFamily="34" charset="0"/>
              <a:buChar char="•"/>
            </a:pPr>
            <a:r>
              <a:rPr lang="en-US" b="1" dirty="0"/>
              <a:t>Heart</a:t>
            </a:r>
            <a:r>
              <a:rPr lang="en-US" dirty="0"/>
              <a:t>: </a:t>
            </a:r>
            <a:r>
              <a:rPr lang="en-US" dirty="0">
                <a:latin typeface="Arial" charset="0"/>
              </a:rPr>
              <a:t>Our mission is very different from most financial services organizations. We’re here to help our members be wise with money AND live generously. We believe those two things go hand in hand.</a:t>
            </a:r>
            <a:r>
              <a:rPr lang="en-US" dirty="0" smtClean="0"/>
              <a:t> </a:t>
            </a:r>
          </a:p>
          <a:p>
            <a:pPr marL="173079" indent="-173079">
              <a:buFont typeface="Arial" panose="020B0604020202020204" pitchFamily="34" charset="0"/>
              <a:buChar char="•"/>
            </a:pPr>
            <a:r>
              <a:rPr lang="en-US" b="1" dirty="0" smtClean="0"/>
              <a:t>Smiling faces</a:t>
            </a:r>
            <a:r>
              <a:rPr lang="en-US" dirty="0" smtClean="0"/>
              <a:t>: And </a:t>
            </a:r>
            <a:r>
              <a:rPr lang="en-US" dirty="0"/>
              <a:t>together, </a:t>
            </a:r>
            <a:r>
              <a:rPr lang="en-US" dirty="0" smtClean="0"/>
              <a:t>all these factors make </a:t>
            </a:r>
            <a:r>
              <a:rPr lang="en-US" dirty="0"/>
              <a:t>communities stronger.</a:t>
            </a:r>
          </a:p>
          <a:p>
            <a:r>
              <a:rPr lang="en-US" dirty="0"/>
              <a:t>This </a:t>
            </a:r>
            <a:r>
              <a:rPr lang="en-US" b="1" dirty="0"/>
              <a:t>blending of faith, finances and generosity </a:t>
            </a:r>
            <a:r>
              <a:rPr lang="en-US" dirty="0"/>
              <a:t>sets us apart from others</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DCCB669-06A2-48F7-8ACB-DBD0E772F53B}"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626490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62F8C-AE2A-4451-9DFE-BECC7B4B4D22}" type="slidenum">
              <a:rPr lang="en-US" smtClean="0"/>
              <a:t>40</a:t>
            </a:fld>
            <a:endParaRPr lang="en-US"/>
          </a:p>
        </p:txBody>
      </p:sp>
    </p:spTree>
    <p:extLst>
      <p:ext uri="{BB962C8B-B14F-4D97-AF65-F5344CB8AC3E}">
        <p14:creationId xmlns:p14="http://schemas.microsoft.com/office/powerpoint/2010/main" val="563124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 is changing from reporting to the data science laboratory</a:t>
            </a:r>
            <a:endParaRPr lang="en-US" dirty="0"/>
          </a:p>
        </p:txBody>
      </p:sp>
      <p:sp>
        <p:nvSpPr>
          <p:cNvPr id="4" name="Slide Number Placeholder 3"/>
          <p:cNvSpPr>
            <a:spLocks noGrp="1"/>
          </p:cNvSpPr>
          <p:nvPr>
            <p:ph type="sldNum" sz="quarter" idx="10"/>
          </p:nvPr>
        </p:nvSpPr>
        <p:spPr/>
        <p:txBody>
          <a:bodyPr/>
          <a:lstStyle/>
          <a:p>
            <a:fld id="{3161654E-09C2-4669-8FB9-34840DD3012E}" type="slidenum">
              <a:rPr lang="en-US" smtClean="0"/>
              <a:t>41</a:t>
            </a:fld>
            <a:endParaRPr lang="en-US" dirty="0"/>
          </a:p>
        </p:txBody>
      </p:sp>
    </p:spTree>
    <p:extLst>
      <p:ext uri="{BB962C8B-B14F-4D97-AF65-F5344CB8AC3E}">
        <p14:creationId xmlns:p14="http://schemas.microsoft.com/office/powerpoint/2010/main" val="4006696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62F8C-AE2A-4451-9DFE-BECC7B4B4D22}" type="slidenum">
              <a:rPr lang="en-US" smtClean="0"/>
              <a:t>42</a:t>
            </a:fld>
            <a:endParaRPr lang="en-US"/>
          </a:p>
        </p:txBody>
      </p:sp>
    </p:spTree>
    <p:extLst>
      <p:ext uri="{BB962C8B-B14F-4D97-AF65-F5344CB8AC3E}">
        <p14:creationId xmlns:p14="http://schemas.microsoft.com/office/powerpoint/2010/main" val="1311381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People components</a:t>
            </a:r>
          </a:p>
          <a:p>
            <a:r>
              <a:rPr lang="en-US" dirty="0" smtClean="0"/>
              <a:t>Jobs are changing </a:t>
            </a:r>
          </a:p>
          <a:p>
            <a:r>
              <a:rPr lang="en-US" dirty="0" smtClean="0"/>
              <a:t>Methods are changing</a:t>
            </a:r>
          </a:p>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43</a:t>
            </a:fld>
            <a:endParaRPr lang="en-US"/>
          </a:p>
        </p:txBody>
      </p:sp>
    </p:spTree>
    <p:extLst>
      <p:ext uri="{BB962C8B-B14F-4D97-AF65-F5344CB8AC3E}">
        <p14:creationId xmlns:p14="http://schemas.microsoft.com/office/powerpoint/2010/main" val="4201468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62F8C-AE2A-4451-9DFE-BECC7B4B4D22}" type="slidenum">
              <a:rPr lang="en-US" smtClean="0"/>
              <a:t>44</a:t>
            </a:fld>
            <a:endParaRPr lang="en-US"/>
          </a:p>
        </p:txBody>
      </p:sp>
    </p:spTree>
    <p:extLst>
      <p:ext uri="{BB962C8B-B14F-4D97-AF65-F5344CB8AC3E}">
        <p14:creationId xmlns:p14="http://schemas.microsoft.com/office/powerpoint/2010/main" val="1836162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45</a:t>
            </a:fld>
            <a:endParaRPr lang="en-US"/>
          </a:p>
        </p:txBody>
      </p:sp>
    </p:spTree>
    <p:extLst>
      <p:ext uri="{BB962C8B-B14F-4D97-AF65-F5344CB8AC3E}">
        <p14:creationId xmlns:p14="http://schemas.microsoft.com/office/powerpoint/2010/main" val="479792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b="1" dirty="0" smtClean="0"/>
              <a:t>Metadata and data governance: </a:t>
            </a:r>
            <a:r>
              <a:rPr lang="en-US" dirty="0" smtClean="0"/>
              <a:t>There are emerging approaches to detecting metadata from user activities or through user collaboration (for example, Cloudera recently acquired Xplain.io for this purpose). Also, new data governance tools are progressing (not data governance itself — it is a discipline that requires active involvement of your data governance organization). Examples include Apache Atlas, Cloudera Navigator and Waterline Data Science. </a:t>
            </a:r>
          </a:p>
          <a:p>
            <a:r>
              <a:rPr lang="en-US" b="1" dirty="0" smtClean="0"/>
              <a:t>Analytics applications: </a:t>
            </a:r>
            <a:r>
              <a:rPr lang="en-US" dirty="0" smtClean="0"/>
              <a:t>YARN and Spark give many new and relatively easy means for developing analytical applications on Hadoop. On the one hand, you will be able to build your own applications. On the other hand, there will be commercial applications that solve particular problems. Perhaps one of these applications will more easily solve a problem that you are currently solving with complex architecture. </a:t>
            </a:r>
          </a:p>
          <a:p>
            <a:r>
              <a:rPr lang="en-US" b="1" dirty="0" smtClean="0"/>
              <a:t>Proliferating data products: </a:t>
            </a:r>
            <a:r>
              <a:rPr lang="en-US" dirty="0" smtClean="0"/>
              <a:t>What was possible only for data scientists would be available to the average BI audience through self-service. Examples of emerging data products include self-service data preparation (</a:t>
            </a:r>
            <a:r>
              <a:rPr lang="en-US" dirty="0" err="1" smtClean="0"/>
              <a:t>Paxata</a:t>
            </a:r>
            <a:r>
              <a:rPr lang="en-US" dirty="0" smtClean="0"/>
              <a:t> and </a:t>
            </a:r>
            <a:r>
              <a:rPr lang="en-US" dirty="0" err="1" smtClean="0"/>
              <a:t>Trifacta</a:t>
            </a:r>
            <a:r>
              <a:rPr lang="en-US" dirty="0" smtClean="0"/>
              <a:t>) and advanced analytics (</a:t>
            </a:r>
            <a:r>
              <a:rPr lang="en-US" dirty="0" err="1" smtClean="0"/>
              <a:t>Ayasdi</a:t>
            </a:r>
            <a:r>
              <a:rPr lang="en-US" dirty="0" smtClean="0"/>
              <a:t>, </a:t>
            </a:r>
            <a:r>
              <a:rPr lang="en-US" dirty="0" err="1" smtClean="0"/>
              <a:t>BeyondCore</a:t>
            </a:r>
            <a:r>
              <a:rPr lang="en-US" dirty="0" smtClean="0"/>
              <a:t> and </a:t>
            </a:r>
            <a:r>
              <a:rPr lang="en-US" dirty="0" err="1" smtClean="0"/>
              <a:t>Sisense</a:t>
            </a:r>
            <a:r>
              <a:rPr lang="en-US" dirty="0" smtClean="0"/>
              <a:t>). </a:t>
            </a:r>
          </a:p>
          <a:p>
            <a:r>
              <a:rPr lang="en-US" b="1" dirty="0" smtClean="0"/>
              <a:t>Real-time solutions: </a:t>
            </a:r>
            <a:r>
              <a:rPr lang="en-US" dirty="0" smtClean="0"/>
              <a:t>These include streaming and in-memory processing. Lambda architecture and Kappa architecture are in fashion for low-latency analytics. Yet, these solutions are a sign of the absence of more comprehensive solutions. Apache Spark is a promising technology for the Hadoop community in terms of low-latency solutions. Most Hadoop ecosystem vendors, including analytics providers, are working on supporting Spark to take advantage of its in-memory capabilities. </a:t>
            </a:r>
          </a:p>
          <a:p>
            <a:r>
              <a:rPr lang="en-US" b="1" dirty="0" smtClean="0"/>
              <a:t>Tools merging into platforms: </a:t>
            </a:r>
            <a:r>
              <a:rPr lang="en-US" dirty="0" smtClean="0"/>
              <a:t>Many niche tools for Hadoop evolve by adding new capabilities, and they eventually grow into platform solutions, albeit often limited. Hadoop itself is now a platform for the Hadoop ecosystem. On the other hand, </a:t>
            </a:r>
            <a:r>
              <a:rPr lang="en-US" dirty="0" err="1" smtClean="0"/>
              <a:t>megavendors</a:t>
            </a:r>
            <a:r>
              <a:rPr lang="en-US" dirty="0" smtClean="0"/>
              <a:t> expand their platforms to Hadoop; Teradata Unified Data Architecture is proof. </a:t>
            </a:r>
          </a:p>
          <a:p>
            <a:r>
              <a:rPr lang="en-US" b="1" dirty="0" smtClean="0"/>
              <a:t>Cloud solutions for Hadoop: </a:t>
            </a:r>
            <a:r>
              <a:rPr lang="en-US" dirty="0" smtClean="0"/>
              <a:t>New and improved cloud solutions became available in 2015. The list includes all Hadoop distributions' availability in the cloud; pure-play Hadoop in the cloud — Google, </a:t>
            </a:r>
            <a:r>
              <a:rPr lang="en-US" dirty="0" err="1" smtClean="0"/>
              <a:t>Qubole</a:t>
            </a:r>
            <a:r>
              <a:rPr lang="en-US" dirty="0" smtClean="0"/>
              <a:t> and </a:t>
            </a:r>
            <a:r>
              <a:rPr lang="en-US" dirty="0" err="1" smtClean="0"/>
              <a:t>Altiscale</a:t>
            </a:r>
            <a:r>
              <a:rPr lang="en-US" dirty="0" smtClean="0"/>
              <a:t>; Apache Spark, which is enthusiastically embraced in search of fast and effective analysis of Hadoop data, via the </a:t>
            </a:r>
            <a:r>
              <a:rPr lang="en-US" dirty="0" err="1" smtClean="0"/>
              <a:t>Databricks</a:t>
            </a:r>
            <a:r>
              <a:rPr lang="en-US" dirty="0" smtClean="0"/>
              <a:t> Cloud; and a variety of cloud analytics solutions like Amazon Kinesis or Microsoft Machine Learning Studio (ML Studio). Additionally, new data warehouse solutions in the cloud — Amazon Redshift and Snowflake, as well as traditional EDW solutions in the cloud — compete with Hadoop for certain use cases and provide affordable pricing. </a:t>
            </a:r>
            <a:endParaRPr lang="en-US" dirty="0"/>
          </a:p>
        </p:txBody>
      </p:sp>
      <p:sp>
        <p:nvSpPr>
          <p:cNvPr id="4" name="Slide Number Placeholder 3"/>
          <p:cNvSpPr>
            <a:spLocks noGrp="1"/>
          </p:cNvSpPr>
          <p:nvPr>
            <p:ph type="sldNum" sz="quarter" idx="10"/>
          </p:nvPr>
        </p:nvSpPr>
        <p:spPr/>
        <p:txBody>
          <a:bodyPr/>
          <a:lstStyle/>
          <a:p>
            <a:fld id="{B1A62F8C-AE2A-4451-9DFE-BECC7B4B4D22}" type="slidenum">
              <a:rPr lang="en-US" smtClean="0"/>
              <a:t>46</a:t>
            </a:fld>
            <a:endParaRPr lang="en-US"/>
          </a:p>
        </p:txBody>
      </p:sp>
    </p:spTree>
    <p:extLst>
      <p:ext uri="{BB962C8B-B14F-4D97-AF65-F5344CB8AC3E}">
        <p14:creationId xmlns:p14="http://schemas.microsoft.com/office/powerpoint/2010/main" val="479792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b="0" dirty="0" smtClean="0"/>
              <a:t>Our</a:t>
            </a:r>
            <a:r>
              <a:rPr lang="en-US" sz="1400" b="0" baseline="0" dirty="0" smtClean="0"/>
              <a:t> </a:t>
            </a:r>
            <a:r>
              <a:rPr lang="en-US" sz="1400" b="0" baseline="0" dirty="0" err="1" smtClean="0"/>
              <a:t>treshhold</a:t>
            </a:r>
            <a:r>
              <a:rPr lang="en-US" sz="1400" b="0" baseline="0" dirty="0" smtClean="0"/>
              <a:t> and sensitivity to open source will change</a:t>
            </a:r>
          </a:p>
          <a:p>
            <a:r>
              <a:rPr lang="en-US" sz="1400" b="0" baseline="0" dirty="0" smtClean="0"/>
              <a:t>The way we approach things – much faster</a:t>
            </a:r>
          </a:p>
          <a:p>
            <a:r>
              <a:rPr lang="en-US" sz="1400" b="0" baseline="0" dirty="0" smtClean="0"/>
              <a:t>How google works – the problem is posted on the board on Friday am, by Monday am it is solved</a:t>
            </a:r>
          </a:p>
          <a:p>
            <a:r>
              <a:rPr lang="en-US" sz="1400" b="0" dirty="0" smtClean="0"/>
              <a:t>One person understands the vertical of a solution + how to approach data</a:t>
            </a:r>
          </a:p>
          <a:p>
            <a:endParaRPr lang="en-US" sz="1400" b="0" dirty="0" smtClean="0"/>
          </a:p>
          <a:p>
            <a:r>
              <a:rPr lang="en-US" sz="1400" b="0" dirty="0" smtClean="0"/>
              <a:t>The same problem  - how we process data to tell us something we cannot see, don’t know about our business</a:t>
            </a:r>
          </a:p>
          <a:p>
            <a:r>
              <a:rPr lang="en-US" sz="1400" b="0" dirty="0" smtClean="0"/>
              <a:t>the same approach – we ingest the data, we process the data, we use it </a:t>
            </a:r>
          </a:p>
          <a:p>
            <a:r>
              <a:rPr lang="en-US" sz="1400" b="0" dirty="0" smtClean="0"/>
              <a:t>the same people – IT people that guard the data, transform it, use it</a:t>
            </a:r>
          </a:p>
          <a:p>
            <a:r>
              <a:rPr lang="en-US" sz="1400" b="0" dirty="0" smtClean="0"/>
              <a:t>What is new – are the times, the technology</a:t>
            </a:r>
            <a:endParaRPr lang="en-US" sz="1400" b="0" dirty="0"/>
          </a:p>
        </p:txBody>
      </p:sp>
      <p:sp>
        <p:nvSpPr>
          <p:cNvPr id="4" name="Slide Number Placeholder 3"/>
          <p:cNvSpPr>
            <a:spLocks noGrp="1"/>
          </p:cNvSpPr>
          <p:nvPr>
            <p:ph type="sldNum" sz="quarter" idx="10"/>
          </p:nvPr>
        </p:nvSpPr>
        <p:spPr/>
        <p:txBody>
          <a:bodyPr/>
          <a:lstStyle/>
          <a:p>
            <a:fld id="{B1A62F8C-AE2A-4451-9DFE-BECC7B4B4D22}" type="slidenum">
              <a:rPr lang="en-US" smtClean="0"/>
              <a:t>47</a:t>
            </a:fld>
            <a:endParaRPr lang="en-US"/>
          </a:p>
        </p:txBody>
      </p:sp>
    </p:spTree>
    <p:extLst>
      <p:ext uri="{BB962C8B-B14F-4D97-AF65-F5344CB8AC3E}">
        <p14:creationId xmlns:p14="http://schemas.microsoft.com/office/powerpoint/2010/main" val="4797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6138" cy="3490913"/>
          </a:xfrm>
        </p:spPr>
      </p:sp>
      <p:sp>
        <p:nvSpPr>
          <p:cNvPr id="3" name="Notes Placeholder 2"/>
          <p:cNvSpPr>
            <a:spLocks noGrp="1"/>
          </p:cNvSpPr>
          <p:nvPr>
            <p:ph type="body" idx="1"/>
          </p:nvPr>
        </p:nvSpPr>
        <p:spPr/>
        <p:txBody>
          <a:bodyPr/>
          <a:lstStyle/>
          <a:p>
            <a:r>
              <a:rPr lang="en-US" dirty="0" smtClean="0"/>
              <a:t>Here’s some more information about who we are:</a:t>
            </a:r>
          </a:p>
          <a:p>
            <a:pPr marL="173079" indent="-173079">
              <a:buFont typeface="Arial" panose="020B0604020202020204" pitchFamily="34" charset="0"/>
              <a:buChar char="•"/>
            </a:pPr>
            <a:r>
              <a:rPr lang="en-US" dirty="0" smtClean="0"/>
              <a:t>Thrivent has </a:t>
            </a:r>
            <a:r>
              <a:rPr lang="en-US" dirty="0"/>
              <a:t>been around for more than 100 </a:t>
            </a:r>
            <a:r>
              <a:rPr lang="en-US" dirty="0" smtClean="0"/>
              <a:t>years, and we have more than 2.3 million members. </a:t>
            </a:r>
            <a:r>
              <a:rPr lang="en-US" dirty="0"/>
              <a:t>We rank #</a:t>
            </a:r>
            <a:r>
              <a:rPr lang="en-US" dirty="0" smtClean="0"/>
              <a:t>333 </a:t>
            </a:r>
            <a:r>
              <a:rPr lang="en-US" dirty="0"/>
              <a:t>on the Fortune </a:t>
            </a:r>
            <a:r>
              <a:rPr lang="en-US" dirty="0" smtClean="0"/>
              <a:t>500. </a:t>
            </a:r>
            <a:endParaRPr lang="en-US" dirty="0"/>
          </a:p>
          <a:p>
            <a:pPr marL="173079" indent="-173079">
              <a:buFont typeface="Arial" panose="020B0604020202020204" pitchFamily="34" charset="0"/>
              <a:buChar char="•"/>
            </a:pPr>
            <a:r>
              <a:rPr lang="en-US" dirty="0" smtClean="0"/>
              <a:t>Our </a:t>
            </a:r>
            <a:r>
              <a:rPr lang="en-US" dirty="0"/>
              <a:t>assets under </a:t>
            </a:r>
            <a:r>
              <a:rPr lang="en-US" dirty="0" smtClean="0"/>
              <a:t>management/advisement </a:t>
            </a:r>
            <a:r>
              <a:rPr lang="en-US" dirty="0"/>
              <a:t>and surplus indicate our size and financial strength. </a:t>
            </a:r>
            <a:r>
              <a:rPr lang="en-US" dirty="0" smtClean="0"/>
              <a:t>And our outreach makes a difference around the world.</a:t>
            </a:r>
          </a:p>
          <a:p>
            <a:pPr marL="173079" indent="-173079">
              <a:buFont typeface="Arial" panose="020B0604020202020204" pitchFamily="34" charset="0"/>
              <a:buChar char="•"/>
            </a:pPr>
            <a:r>
              <a:rPr lang="en-US" dirty="0" smtClean="0"/>
              <a:t>So what do others say about us?</a:t>
            </a:r>
            <a:r>
              <a:rPr lang="en-US" dirty="0"/>
              <a:t> </a:t>
            </a:r>
            <a:endParaRPr lang="en-US" dirty="0" smtClean="0"/>
          </a:p>
          <a:p>
            <a:pPr marL="634622" lvl="1" indent="-173079">
              <a:buFont typeface="Arial" panose="020B0604020202020204" pitchFamily="34" charset="0"/>
              <a:buChar char="•"/>
            </a:pPr>
            <a:r>
              <a:rPr lang="en-US" dirty="0" smtClean="0"/>
              <a:t>Independent </a:t>
            </a:r>
            <a:r>
              <a:rPr lang="en-US" dirty="0"/>
              <a:t>insurance analysts A.M. Best and Fitch Ratings give Thrivent high marks for financial strength and claims-paying ability—two attributes that count when you’re purchasing a future promise to pay, which is what insurance is. </a:t>
            </a:r>
            <a:r>
              <a:rPr lang="en-US" dirty="0" smtClean="0"/>
              <a:t>(Ratings </a:t>
            </a:r>
            <a:r>
              <a:rPr lang="en-US" dirty="0"/>
              <a:t>reflect Thrivent </a:t>
            </a:r>
            <a:r>
              <a:rPr lang="en-US" dirty="0" err="1"/>
              <a:t>Financial’s</a:t>
            </a:r>
            <a:r>
              <a:rPr lang="en-US" dirty="0"/>
              <a:t> overall financial strength and claims-paying ability, but do not apply to the </a:t>
            </a:r>
            <a:r>
              <a:rPr lang="en-US" dirty="0" smtClean="0"/>
              <a:t>performance </a:t>
            </a:r>
            <a:r>
              <a:rPr lang="en-US" dirty="0"/>
              <a:t>of investment products</a:t>
            </a:r>
            <a:r>
              <a:rPr lang="en-US" dirty="0" smtClean="0"/>
              <a:t>.) </a:t>
            </a:r>
          </a:p>
          <a:p>
            <a:pPr marL="634622" lvl="1" indent="-173079">
              <a:buFont typeface="Arial" panose="020B0604020202020204" pitchFamily="34" charset="0"/>
              <a:buChar char="•"/>
            </a:pPr>
            <a:r>
              <a:rPr lang="en-US" dirty="0" smtClean="0"/>
              <a:t>And</a:t>
            </a:r>
            <a:r>
              <a:rPr lang="en-US" dirty="0"/>
              <a:t>, </a:t>
            </a:r>
            <a:r>
              <a:rPr lang="en-US" dirty="0" smtClean="0"/>
              <a:t>the </a:t>
            </a:r>
            <a:r>
              <a:rPr lang="en-US" dirty="0" err="1" smtClean="0"/>
              <a:t>Ethisphere</a:t>
            </a:r>
            <a:r>
              <a:rPr lang="en-US" dirty="0" smtClean="0"/>
              <a:t> Institute named </a:t>
            </a:r>
            <a:r>
              <a:rPr lang="en-US" dirty="0"/>
              <a:t>Thrivent </a:t>
            </a:r>
            <a:r>
              <a:rPr lang="en-US" dirty="0" smtClean="0"/>
              <a:t>as </a:t>
            </a:r>
            <a:r>
              <a:rPr lang="en-US" dirty="0"/>
              <a:t>one of the “World’s Most Ethical Companies” in 2012 </a:t>
            </a:r>
            <a:r>
              <a:rPr lang="en-US" dirty="0" smtClean="0"/>
              <a:t>, 2013,</a:t>
            </a:r>
            <a:r>
              <a:rPr lang="en-US" baseline="0" dirty="0" smtClean="0"/>
              <a:t> </a:t>
            </a:r>
            <a:r>
              <a:rPr lang="en-US" dirty="0" smtClean="0"/>
              <a:t>2014,</a:t>
            </a:r>
            <a:r>
              <a:rPr lang="en-US" baseline="0" dirty="0" smtClean="0"/>
              <a:t> 2015 and 2016.</a:t>
            </a:r>
            <a:r>
              <a:rPr lang="en-US" dirty="0" smtClean="0"/>
              <a:t> </a:t>
            </a:r>
            <a:endParaRPr lang="en-US" dirty="0"/>
          </a:p>
          <a:p>
            <a:endParaRPr lang="en-US" dirty="0"/>
          </a:p>
          <a:p>
            <a:pPr>
              <a:spcBef>
                <a:spcPct val="0"/>
              </a:spcBef>
            </a:pPr>
            <a:endParaRPr lang="en-US" dirty="0" smtClean="0">
              <a:latin typeface="Franklin Gothic Book"/>
              <a:cs typeface="Franklin Gothic Book"/>
            </a:endParaRPr>
          </a:p>
        </p:txBody>
      </p:sp>
      <p:sp>
        <p:nvSpPr>
          <p:cNvPr id="4" name="Slide Number Placeholder 3"/>
          <p:cNvSpPr>
            <a:spLocks noGrp="1"/>
          </p:cNvSpPr>
          <p:nvPr>
            <p:ph type="sldNum" sz="quarter" idx="10"/>
          </p:nvPr>
        </p:nvSpPr>
        <p:spPr/>
        <p:txBody>
          <a:bodyPr/>
          <a:lstStyle/>
          <a:p>
            <a:pPr>
              <a:defRPr/>
            </a:pPr>
            <a:fld id="{3DCCB669-06A2-48F7-8ACB-DBD0E772F53B}"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12288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Intro myself and the abstract Disclaimer for Thrivent</a:t>
            </a:r>
          </a:p>
          <a:p>
            <a:r>
              <a:rPr lang="en-US" sz="1400" dirty="0" smtClean="0"/>
              <a:t>Disclaimer for vendor and products</a:t>
            </a:r>
          </a:p>
          <a:p>
            <a:r>
              <a:rPr lang="en-US" sz="1400" dirty="0" smtClean="0"/>
              <a:t>Tell a couple of jokes</a:t>
            </a:r>
          </a:p>
          <a:p>
            <a:r>
              <a:rPr lang="en-US" sz="1400" dirty="0" smtClean="0"/>
              <a:t>There are 10 kinds of people in the world – those that understand binary</a:t>
            </a:r>
            <a:r>
              <a:rPr lang="en-US" sz="1400" baseline="0" dirty="0" smtClean="0"/>
              <a:t> and those that don’t</a:t>
            </a:r>
          </a:p>
          <a:p>
            <a:endParaRPr lang="en-US" sz="1400" dirty="0" smtClean="0"/>
          </a:p>
          <a:p>
            <a:r>
              <a:rPr lang="en-US" sz="1400" dirty="0" smtClean="0"/>
              <a:t>Take a poll – 1.	Business vs IT</a:t>
            </a:r>
          </a:p>
          <a:p>
            <a:r>
              <a:rPr lang="en-US" sz="1400" dirty="0" smtClean="0"/>
              <a:t>	2.	</a:t>
            </a:r>
            <a:r>
              <a:rPr lang="en-US" sz="1400" dirty="0" err="1" smtClean="0"/>
              <a:t>Archs</a:t>
            </a:r>
            <a:r>
              <a:rPr lang="en-US" sz="1400" dirty="0" smtClean="0"/>
              <a:t> vs non </a:t>
            </a:r>
            <a:r>
              <a:rPr lang="en-US" sz="1400" dirty="0" err="1" smtClean="0"/>
              <a:t>archs</a:t>
            </a:r>
            <a:endParaRPr lang="en-US" sz="1400" dirty="0" smtClean="0"/>
          </a:p>
          <a:p>
            <a:endParaRPr lang="en-US" sz="1400" dirty="0" smtClean="0"/>
          </a:p>
          <a:p>
            <a:r>
              <a:rPr lang="en-US" sz="1400" dirty="0" smtClean="0"/>
              <a:t>Abstract of the presentation. Major socio demographic events.</a:t>
            </a:r>
          </a:p>
          <a:p>
            <a:r>
              <a:rPr lang="en-US" sz="1400" dirty="0" smtClean="0"/>
              <a:t>Major technological</a:t>
            </a:r>
            <a:r>
              <a:rPr lang="en-US" sz="1400" baseline="0" dirty="0" smtClean="0"/>
              <a:t> events</a:t>
            </a:r>
          </a:p>
          <a:p>
            <a:r>
              <a:rPr lang="en-US" sz="1400" baseline="0" dirty="0" smtClean="0"/>
              <a:t>The point where data is everywhere and </a:t>
            </a:r>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6</a:t>
            </a:fld>
            <a:endParaRPr lang="en-US"/>
          </a:p>
        </p:txBody>
      </p:sp>
    </p:spTree>
    <p:extLst>
      <p:ext uri="{BB962C8B-B14F-4D97-AF65-F5344CB8AC3E}">
        <p14:creationId xmlns:p14="http://schemas.microsoft.com/office/powerpoint/2010/main" val="2707776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sz="1400" dirty="0" smtClean="0"/>
              <a:t>Intro myself and the abstract Disclaimer for Thrivent</a:t>
            </a:r>
          </a:p>
          <a:p>
            <a:r>
              <a:rPr lang="en-US" sz="1400" dirty="0" smtClean="0"/>
              <a:t>Disclaimer for vendor and products</a:t>
            </a:r>
          </a:p>
          <a:p>
            <a:r>
              <a:rPr lang="en-US" sz="1400" dirty="0" smtClean="0"/>
              <a:t>Tell a couple of jokes</a:t>
            </a:r>
          </a:p>
          <a:p>
            <a:r>
              <a:rPr lang="en-US" sz="1400" dirty="0" smtClean="0"/>
              <a:t>There are 10 kinds of people in the world – those that understand binary</a:t>
            </a:r>
            <a:r>
              <a:rPr lang="en-US" sz="1400" baseline="0" dirty="0" smtClean="0"/>
              <a:t> and those that don’t</a:t>
            </a:r>
          </a:p>
          <a:p>
            <a:endParaRPr lang="en-US" sz="1400" dirty="0" smtClean="0"/>
          </a:p>
          <a:p>
            <a:r>
              <a:rPr lang="en-US" sz="1400" dirty="0" smtClean="0"/>
              <a:t>Take a poll – 1.	Business vs IT</a:t>
            </a:r>
          </a:p>
          <a:p>
            <a:r>
              <a:rPr lang="en-US" sz="1400" dirty="0" smtClean="0"/>
              <a:t>	2.	</a:t>
            </a:r>
            <a:r>
              <a:rPr lang="en-US" sz="1400" dirty="0" err="1" smtClean="0"/>
              <a:t>Archs</a:t>
            </a:r>
            <a:r>
              <a:rPr lang="en-US" sz="1400" dirty="0" smtClean="0"/>
              <a:t> vs non </a:t>
            </a:r>
            <a:r>
              <a:rPr lang="en-US" sz="1400" dirty="0" err="1" smtClean="0"/>
              <a:t>archs</a:t>
            </a:r>
            <a:endParaRPr lang="en-US" sz="1400" dirty="0" smtClean="0"/>
          </a:p>
          <a:p>
            <a:endParaRPr lang="en-US" sz="1400" dirty="0" smtClean="0"/>
          </a:p>
          <a:p>
            <a:r>
              <a:rPr lang="en-US" sz="1400" dirty="0" smtClean="0"/>
              <a:t>Abstract of the presentation. Major socio demographic events.</a:t>
            </a:r>
          </a:p>
          <a:p>
            <a:r>
              <a:rPr lang="en-US" sz="1400" dirty="0" smtClean="0"/>
              <a:t>Major technological</a:t>
            </a:r>
            <a:r>
              <a:rPr lang="en-US" sz="1400" baseline="0" dirty="0" smtClean="0"/>
              <a:t> events</a:t>
            </a:r>
          </a:p>
          <a:p>
            <a:r>
              <a:rPr lang="en-US" sz="1400" baseline="0" dirty="0" smtClean="0"/>
              <a:t>The point where data is everywhere and </a:t>
            </a:r>
            <a:endParaRPr lang="en-US" sz="1400" dirty="0"/>
          </a:p>
        </p:txBody>
      </p:sp>
      <p:sp>
        <p:nvSpPr>
          <p:cNvPr id="4" name="Slide Number Placeholder 3"/>
          <p:cNvSpPr>
            <a:spLocks noGrp="1"/>
          </p:cNvSpPr>
          <p:nvPr>
            <p:ph type="sldNum" sz="quarter" idx="10"/>
          </p:nvPr>
        </p:nvSpPr>
        <p:spPr/>
        <p:txBody>
          <a:bodyPr/>
          <a:lstStyle/>
          <a:p>
            <a:fld id="{B1A62F8C-AE2A-4451-9DFE-BECC7B4B4D22}" type="slidenum">
              <a:rPr lang="en-US" smtClean="0"/>
              <a:t>7</a:t>
            </a:fld>
            <a:endParaRPr lang="en-US"/>
          </a:p>
        </p:txBody>
      </p:sp>
    </p:spTree>
    <p:extLst>
      <p:ext uri="{BB962C8B-B14F-4D97-AF65-F5344CB8AC3E}">
        <p14:creationId xmlns:p14="http://schemas.microsoft.com/office/powerpoint/2010/main" val="2707776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t>
            </a:r>
            <a:r>
              <a:rPr lang="en-US" dirty="0" smtClean="0"/>
              <a:t>2016. </a:t>
            </a:r>
            <a:r>
              <a:rPr lang="en-US" dirty="0" smtClean="0"/>
              <a:t>We’ve worked </a:t>
            </a:r>
            <a:r>
              <a:rPr lang="en-US" dirty="0" smtClean="0"/>
              <a:t>with </a:t>
            </a:r>
            <a:r>
              <a:rPr lang="en-US" dirty="0" smtClean="0"/>
              <a:t>the traditional data warehouse for a long time now, </a:t>
            </a:r>
            <a:r>
              <a:rPr lang="en-US" b="1" dirty="0" smtClean="0">
                <a:solidFill>
                  <a:srgbClr val="FF0000"/>
                </a:solidFill>
              </a:rPr>
              <a:t>only</a:t>
            </a:r>
            <a:r>
              <a:rPr lang="en-US" dirty="0" smtClean="0"/>
              <a:t> structured data is a thing of the past.</a:t>
            </a:r>
          </a:p>
          <a:p>
            <a:r>
              <a:rPr lang="en-US" dirty="0" smtClean="0"/>
              <a:t>The dimensions that we function</a:t>
            </a:r>
            <a:r>
              <a:rPr lang="en-US" baseline="0" dirty="0" smtClean="0"/>
              <a:t> in are all connected by data and the internet. </a:t>
            </a:r>
          </a:p>
          <a:p>
            <a:r>
              <a:rPr lang="en-US" baseline="0" dirty="0" smtClean="0"/>
              <a:t>The means to connect are changing as well, our habits, our skills, our approaches to solutions – starting to change</a:t>
            </a:r>
          </a:p>
          <a:p>
            <a:r>
              <a:rPr lang="en-US" baseline="0" dirty="0" smtClean="0"/>
              <a:t>WE – the people that invented the </a:t>
            </a:r>
            <a:r>
              <a:rPr lang="en-US" baseline="0" dirty="0" err="1" smtClean="0"/>
              <a:t>datawarehouse</a:t>
            </a:r>
            <a:r>
              <a:rPr lang="en-US" baseline="0" dirty="0" smtClean="0"/>
              <a:t> – are being replaced by people that are using the data lake</a:t>
            </a:r>
          </a:p>
          <a:p>
            <a:r>
              <a:rPr lang="en-US" baseline="0" dirty="0" smtClean="0"/>
              <a:t>The technology we have been using is changing</a:t>
            </a:r>
          </a:p>
          <a:p>
            <a:r>
              <a:rPr lang="en-US" baseline="0" dirty="0" smtClean="0"/>
              <a:t>The way we look at things is different, the ideas that are born are new and different – who thought of a 32D printer?</a:t>
            </a:r>
          </a:p>
          <a:p>
            <a:r>
              <a:rPr lang="en-US" baseline="0" dirty="0" smtClean="0"/>
              <a:t>Of limbs for dogs, kids and adults even, made of rubber printed on a printer.</a:t>
            </a:r>
          </a:p>
          <a:p>
            <a:r>
              <a:rPr lang="en-US" baseline="0" dirty="0" smtClean="0"/>
              <a:t>Of cameras that see through galaxies, </a:t>
            </a:r>
            <a:r>
              <a:rPr lang="en-US" baseline="0" dirty="0" err="1" smtClean="0"/>
              <a:t>satelites</a:t>
            </a:r>
            <a:r>
              <a:rPr lang="en-US" baseline="0" dirty="0" smtClean="0"/>
              <a:t> that reflect 4 times the creation of a super nova?</a:t>
            </a:r>
            <a:endParaRPr lang="en-US" dirty="0"/>
          </a:p>
        </p:txBody>
      </p:sp>
      <p:sp>
        <p:nvSpPr>
          <p:cNvPr id="4" name="Slide Number Placeholder 3"/>
          <p:cNvSpPr>
            <a:spLocks noGrp="1"/>
          </p:cNvSpPr>
          <p:nvPr>
            <p:ph type="sldNum" sz="quarter" idx="10"/>
          </p:nvPr>
        </p:nvSpPr>
        <p:spPr/>
        <p:txBody>
          <a:bodyPr/>
          <a:lstStyle/>
          <a:p>
            <a:fld id="{3161654E-09C2-4669-8FB9-34840DD3012E}" type="slidenum">
              <a:rPr lang="en-US" smtClean="0"/>
              <a:t>8</a:t>
            </a:fld>
            <a:endParaRPr lang="en-US" dirty="0"/>
          </a:p>
        </p:txBody>
      </p:sp>
    </p:spTree>
    <p:extLst>
      <p:ext uri="{BB962C8B-B14F-4D97-AF65-F5344CB8AC3E}">
        <p14:creationId xmlns:p14="http://schemas.microsoft.com/office/powerpoint/2010/main" val="4077694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62F8C-AE2A-4451-9DFE-BECC7B4B4D22}" type="slidenum">
              <a:rPr lang="en-US" smtClean="0"/>
              <a:t>9</a:t>
            </a:fld>
            <a:endParaRPr lang="en-US"/>
          </a:p>
        </p:txBody>
      </p:sp>
    </p:spTree>
    <p:extLst>
      <p:ext uri="{BB962C8B-B14F-4D97-AF65-F5344CB8AC3E}">
        <p14:creationId xmlns:p14="http://schemas.microsoft.com/office/powerpoint/2010/main" val="350389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F65A0EB-75D7-436D-AA99-95CD9CD201B4}" type="datetimeFigureOut">
              <a:rPr lang="en-US" smtClean="0"/>
              <a:t>3/13/2016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AB64102-8935-480A-9E28-B5E416363D18}" type="slidenum">
              <a:rPr lang="en-US" smtClean="0"/>
              <a:t>‹#›</a:t>
            </a:fld>
            <a:endParaRPr lang="en-US"/>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65A0EB-75D7-436D-AA99-95CD9CD201B4}" type="datetimeFigureOut">
              <a:rPr lang="en-US" smtClean="0"/>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65A0EB-75D7-436D-AA99-95CD9CD201B4}" type="datetimeFigureOut">
              <a:rPr lang="en-US" smtClean="0"/>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Subhead">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204792" y="363731"/>
            <a:ext cx="5070475" cy="433853"/>
          </a:xfrm>
        </p:spPr>
        <p:txBody>
          <a:bodyPr/>
          <a:lstStyle>
            <a:lvl1pPr>
              <a:defRPr sz="2200">
                <a:solidFill>
                  <a:srgbClr val="C00000"/>
                </a:solidFill>
              </a:defRPr>
            </a:lvl1pPr>
          </a:lstStyle>
          <a:p>
            <a:pPr lvl="0"/>
            <a:r>
              <a:rPr lang="en-US" dirty="0" smtClean="0"/>
              <a:t>Slide Title</a:t>
            </a:r>
            <a:endParaRPr lang="en-US" dirty="0"/>
          </a:p>
        </p:txBody>
      </p:sp>
      <p:sp>
        <p:nvSpPr>
          <p:cNvPr id="14" name="Text Placeholder 13"/>
          <p:cNvSpPr>
            <a:spLocks noGrp="1"/>
          </p:cNvSpPr>
          <p:nvPr>
            <p:ph type="body" sz="quarter" idx="11"/>
          </p:nvPr>
        </p:nvSpPr>
        <p:spPr>
          <a:xfrm>
            <a:off x="204340" y="1147399"/>
            <a:ext cx="7029450" cy="4810304"/>
          </a:xfrm>
        </p:spPr>
        <p:txBody>
          <a:bodyPr/>
          <a:lstStyle>
            <a:lvl1pPr>
              <a:defRPr>
                <a:solidFill>
                  <a:srgbClr val="5B6770"/>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p:cNvCxnSpPr/>
          <p:nvPr userDrawn="1"/>
        </p:nvCxnSpPr>
        <p:spPr>
          <a:xfrm>
            <a:off x="204788" y="886968"/>
            <a:ext cx="7401482" cy="0"/>
          </a:xfrm>
          <a:prstGeom prst="line">
            <a:avLst/>
          </a:prstGeom>
          <a:ln>
            <a:solidFill>
              <a:srgbClr val="5B677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2829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TitleSlid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2"/>
            <a:ext cx="9157845" cy="6870162"/>
          </a:xfrm>
          <a:prstGeom prst="rect">
            <a:avLst/>
          </a:prstGeom>
        </p:spPr>
      </p:pic>
    </p:spTree>
    <p:extLst>
      <p:ext uri="{BB962C8B-B14F-4D97-AF65-F5344CB8AC3E}">
        <p14:creationId xmlns:p14="http://schemas.microsoft.com/office/powerpoint/2010/main" val="1399373790"/>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28600" y="304518"/>
            <a:ext cx="8686800" cy="6242619"/>
          </a:xfrm>
          <a:prstGeom prst="rect">
            <a:avLst/>
          </a:prstGeom>
        </p:spPr>
      </p:pic>
      <p:pic>
        <p:nvPicPr>
          <p:cNvPr id="6" name="Picture 5" descr="Slide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2"/>
            <a:ext cx="9138929" cy="6858000"/>
          </a:xfrm>
          <a:prstGeom prst="rect">
            <a:avLst/>
          </a:prstGeom>
        </p:spPr>
      </p:pic>
      <p:sp>
        <p:nvSpPr>
          <p:cNvPr id="7"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Tree>
    <p:extLst>
      <p:ext uri="{BB962C8B-B14F-4D97-AF65-F5344CB8AC3E}">
        <p14:creationId xmlns:p14="http://schemas.microsoft.com/office/powerpoint/2010/main" val="1242511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Slide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9138929" cy="6858000"/>
          </a:xfrm>
          <a:prstGeom prst="rect">
            <a:avLst/>
          </a:prstGeom>
        </p:spPr>
      </p:pic>
      <p:sp>
        <p:nvSpPr>
          <p:cNvPr id="4"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
        <p:nvSpPr>
          <p:cNvPr id="5" name="Text Placeholder 13"/>
          <p:cNvSpPr>
            <a:spLocks noGrp="1"/>
          </p:cNvSpPr>
          <p:nvPr>
            <p:ph type="body" sz="quarter" idx="11"/>
          </p:nvPr>
        </p:nvSpPr>
        <p:spPr>
          <a:xfrm>
            <a:off x="542979" y="2147982"/>
            <a:ext cx="3381733" cy="4094748"/>
          </a:xfrm>
        </p:spPr>
        <p:txBody>
          <a:bodyPr/>
          <a:lstStyle>
            <a:lvl1pPr>
              <a:defRPr>
                <a:solidFill>
                  <a:srgbClr val="C8102E"/>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6609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Slide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9138929" cy="6858000"/>
          </a:xfrm>
          <a:prstGeom prst="rect">
            <a:avLst/>
          </a:prstGeom>
        </p:spPr>
      </p:pic>
      <p:sp>
        <p:nvSpPr>
          <p:cNvPr id="3"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
        <p:nvSpPr>
          <p:cNvPr id="4" name="Text Placeholder 13"/>
          <p:cNvSpPr>
            <a:spLocks noGrp="1"/>
          </p:cNvSpPr>
          <p:nvPr>
            <p:ph type="body" sz="quarter" idx="11"/>
          </p:nvPr>
        </p:nvSpPr>
        <p:spPr>
          <a:xfrm>
            <a:off x="542979" y="2147982"/>
            <a:ext cx="3381733" cy="4094748"/>
          </a:xfrm>
        </p:spPr>
        <p:txBody>
          <a:bodyPr/>
          <a:lstStyle>
            <a:lvl1pPr>
              <a:defRPr>
                <a:solidFill>
                  <a:srgbClr val="C8102E"/>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3863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descr="Slide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9138929" cy="6858000"/>
          </a:xfrm>
          <a:prstGeom prst="rect">
            <a:avLst/>
          </a:prstGeom>
        </p:spPr>
      </p:pic>
      <p:sp>
        <p:nvSpPr>
          <p:cNvPr id="3"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
        <p:nvSpPr>
          <p:cNvPr id="4" name="Text Placeholder 13"/>
          <p:cNvSpPr>
            <a:spLocks noGrp="1"/>
          </p:cNvSpPr>
          <p:nvPr>
            <p:ph type="body" sz="quarter" idx="11"/>
          </p:nvPr>
        </p:nvSpPr>
        <p:spPr>
          <a:xfrm>
            <a:off x="542979" y="2147982"/>
            <a:ext cx="3381733" cy="4094748"/>
          </a:xfrm>
        </p:spPr>
        <p:txBody>
          <a:bodyPr/>
          <a:lstStyle>
            <a:lvl1pPr>
              <a:defRPr>
                <a:solidFill>
                  <a:srgbClr val="C8102E"/>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6991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descr="Slide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9138929" cy="6858000"/>
          </a:xfrm>
          <a:prstGeom prst="rect">
            <a:avLst/>
          </a:prstGeom>
        </p:spPr>
      </p:pic>
      <p:sp>
        <p:nvSpPr>
          <p:cNvPr id="3"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
        <p:nvSpPr>
          <p:cNvPr id="4" name="Text Placeholder 13"/>
          <p:cNvSpPr>
            <a:spLocks noGrp="1"/>
          </p:cNvSpPr>
          <p:nvPr>
            <p:ph type="body" sz="quarter" idx="11"/>
          </p:nvPr>
        </p:nvSpPr>
        <p:spPr>
          <a:xfrm>
            <a:off x="542979" y="2147982"/>
            <a:ext cx="3381733" cy="4094748"/>
          </a:xfrm>
        </p:spPr>
        <p:txBody>
          <a:bodyPr/>
          <a:lstStyle>
            <a:lvl1pPr>
              <a:defRPr>
                <a:solidFill>
                  <a:srgbClr val="C8102E"/>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54099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Slide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9138929" cy="6858000"/>
          </a:xfrm>
          <a:prstGeom prst="rect">
            <a:avLst/>
          </a:prstGeom>
        </p:spPr>
      </p:pic>
      <p:sp>
        <p:nvSpPr>
          <p:cNvPr id="3"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
        <p:nvSpPr>
          <p:cNvPr id="4" name="Text Placeholder 13"/>
          <p:cNvSpPr>
            <a:spLocks noGrp="1"/>
          </p:cNvSpPr>
          <p:nvPr>
            <p:ph type="body" sz="quarter" idx="11"/>
          </p:nvPr>
        </p:nvSpPr>
        <p:spPr>
          <a:xfrm>
            <a:off x="542979" y="2147982"/>
            <a:ext cx="3381733" cy="4094748"/>
          </a:xfrm>
        </p:spPr>
        <p:txBody>
          <a:bodyPr/>
          <a:lstStyle>
            <a:lvl1pPr>
              <a:defRPr>
                <a:solidFill>
                  <a:srgbClr val="C8102E"/>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479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65A0EB-75D7-436D-AA99-95CD9CD201B4}" type="datetimeFigureOut">
              <a:rPr lang="en-US" smtClean="0"/>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4" descr="Slide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9138929" cy="6858000"/>
          </a:xfrm>
          <a:prstGeom prst="rect">
            <a:avLst/>
          </a:prstGeom>
        </p:spPr>
      </p:pic>
      <p:sp>
        <p:nvSpPr>
          <p:cNvPr id="3"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
        <p:nvSpPr>
          <p:cNvPr id="4" name="Text Placeholder 13"/>
          <p:cNvSpPr>
            <a:spLocks noGrp="1"/>
          </p:cNvSpPr>
          <p:nvPr>
            <p:ph type="body" sz="quarter" idx="11"/>
          </p:nvPr>
        </p:nvSpPr>
        <p:spPr>
          <a:xfrm>
            <a:off x="542979" y="2147982"/>
            <a:ext cx="3381733" cy="4094748"/>
          </a:xfrm>
        </p:spPr>
        <p:txBody>
          <a:bodyPr/>
          <a:lstStyle>
            <a:lvl1pPr>
              <a:defRPr>
                <a:solidFill>
                  <a:srgbClr val="C8102E"/>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1690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Disclosure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9138929" cy="6858000"/>
          </a:xfrm>
          <a:prstGeom prst="rect">
            <a:avLst/>
          </a:prstGeom>
        </p:spPr>
      </p:pic>
      <p:sp>
        <p:nvSpPr>
          <p:cNvPr id="4"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Tree>
    <p:extLst>
      <p:ext uri="{BB962C8B-B14F-4D97-AF65-F5344CB8AC3E}">
        <p14:creationId xmlns:p14="http://schemas.microsoft.com/office/powerpoint/2010/main" val="392401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Slide Number Placeholder 22"/>
          <p:cNvSpPr txBox="1">
            <a:spLocks/>
          </p:cNvSpPr>
          <p:nvPr userDrawn="1"/>
        </p:nvSpPr>
        <p:spPr>
          <a:xfrm>
            <a:off x="8315294" y="6158421"/>
            <a:ext cx="553829" cy="244475"/>
          </a:xfrm>
          <a:prstGeom prst="rect">
            <a:avLst/>
          </a:prstGeom>
        </p:spPr>
        <p:txBody>
          <a:bodyPr anchor="ctr">
            <a:noAutofit/>
          </a:bodyPr>
          <a:lstStyle>
            <a:defPPr>
              <a:defRPr lang="en-US"/>
            </a:defPPr>
            <a:lvl1pPr algn="l" rtl="0" eaLnBrk="0" fontAlgn="base" hangingPunct="0">
              <a:spcBef>
                <a:spcPct val="0"/>
              </a:spcBef>
              <a:spcAft>
                <a:spcPct val="0"/>
              </a:spcAft>
              <a:defRPr sz="1000" b="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a:defRPr/>
            </a:pPr>
            <a:fld id="{AB7BDAF8-FB45-4C2F-ABD6-67665839E703}" type="slidenum">
              <a:rPr lang="en-US" b="1" smtClean="0">
                <a:solidFill>
                  <a:srgbClr val="5B6770"/>
                </a:solidFill>
                <a:latin typeface="ITC Franklin Gothic Std Med"/>
                <a:cs typeface="ITC Franklin Gothic Std Med"/>
              </a:rPr>
              <a:pPr algn="r">
                <a:defRPr/>
              </a:pPr>
              <a:t>‹#›</a:t>
            </a:fld>
            <a:endParaRPr lang="en-US" b="1" dirty="0">
              <a:solidFill>
                <a:srgbClr val="5B6770"/>
              </a:solidFill>
              <a:latin typeface="ITC Franklin Gothic Std Med"/>
              <a:cs typeface="ITC Franklin Gothic Std Med"/>
            </a:endParaRPr>
          </a:p>
        </p:txBody>
      </p:sp>
      <p:pic>
        <p:nvPicPr>
          <p:cNvPr id="4" name="Picture 3"/>
          <p:cNvPicPr>
            <a:picLocks noChangeAspect="1"/>
          </p:cNvPicPr>
          <p:nvPr userDrawn="1"/>
        </p:nvPicPr>
        <p:blipFill>
          <a:blip r:embed="rId2"/>
          <a:stretch>
            <a:fillRect/>
          </a:stretch>
        </p:blipFill>
        <p:spPr>
          <a:xfrm>
            <a:off x="333084" y="6075813"/>
            <a:ext cx="1251876" cy="338359"/>
          </a:xfrm>
          <a:prstGeom prst="rect">
            <a:avLst/>
          </a:prstGeom>
        </p:spPr>
      </p:pic>
      <p:sp>
        <p:nvSpPr>
          <p:cNvPr id="5"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Tree>
    <p:extLst>
      <p:ext uri="{BB962C8B-B14F-4D97-AF65-F5344CB8AC3E}">
        <p14:creationId xmlns:p14="http://schemas.microsoft.com/office/powerpoint/2010/main" val="3227667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1754188" y="2332297"/>
            <a:ext cx="6952932" cy="3676489"/>
          </a:xfrm>
        </p:spPr>
        <p:txBody>
          <a:bodyPr/>
          <a:lstStyle>
            <a:lvl1pPr>
              <a:defRPr>
                <a:solidFill>
                  <a:srgbClr val="5B6770"/>
                </a:solidFill>
              </a:defRPr>
            </a:lvl1pPr>
            <a:lvl2pPr>
              <a:defRPr>
                <a:solidFill>
                  <a:srgbClr val="5B6770"/>
                </a:solidFill>
              </a:defRPr>
            </a:lvl2pPr>
            <a:lvl3pPr>
              <a:defRPr>
                <a:solidFill>
                  <a:srgbClr val="5B6770"/>
                </a:solidFill>
              </a:defRPr>
            </a:lvl3pPr>
            <a:lvl4pPr>
              <a:defRPr>
                <a:solidFill>
                  <a:srgbClr val="5B6770"/>
                </a:solidFill>
                <a:latin typeface="ITC Franklin Gothic Std Book"/>
                <a:cs typeface="ITC Franklin Gothic Std Book"/>
              </a:defRPr>
            </a:lvl4pPr>
            <a:lvl5pPr>
              <a:defRPr>
                <a:solidFill>
                  <a:srgbClr val="5B6770"/>
                </a:solidFill>
                <a:latin typeface="ITC Franklin Gothic Std Book"/>
                <a:cs typeface="ITC Franklin Gothic Std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22"/>
          <p:cNvSpPr txBox="1">
            <a:spLocks/>
          </p:cNvSpPr>
          <p:nvPr userDrawn="1"/>
        </p:nvSpPr>
        <p:spPr>
          <a:xfrm>
            <a:off x="8315294" y="6158421"/>
            <a:ext cx="553829" cy="244475"/>
          </a:xfrm>
          <a:prstGeom prst="rect">
            <a:avLst/>
          </a:prstGeom>
        </p:spPr>
        <p:txBody>
          <a:bodyPr anchor="ctr">
            <a:noAutofit/>
          </a:bodyPr>
          <a:lstStyle>
            <a:defPPr>
              <a:defRPr lang="en-US"/>
            </a:defPPr>
            <a:lvl1pPr algn="l" rtl="0" eaLnBrk="0" fontAlgn="base" hangingPunct="0">
              <a:spcBef>
                <a:spcPct val="0"/>
              </a:spcBef>
              <a:spcAft>
                <a:spcPct val="0"/>
              </a:spcAft>
              <a:defRPr sz="1000" b="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a:defRPr/>
            </a:pPr>
            <a:fld id="{AB7BDAF8-FB45-4C2F-ABD6-67665839E703}" type="slidenum">
              <a:rPr lang="en-US" b="1" smtClean="0">
                <a:solidFill>
                  <a:srgbClr val="5B6770"/>
                </a:solidFill>
                <a:latin typeface="ITC Franklin Gothic Std Med"/>
                <a:cs typeface="ITC Franklin Gothic Std Med"/>
              </a:rPr>
              <a:pPr algn="r">
                <a:defRPr/>
              </a:pPr>
              <a:t>‹#›</a:t>
            </a:fld>
            <a:endParaRPr lang="en-US" b="1" dirty="0">
              <a:solidFill>
                <a:srgbClr val="5B6770"/>
              </a:solidFill>
              <a:latin typeface="ITC Franklin Gothic Std Med"/>
              <a:cs typeface="ITC Franklin Gothic Std Med"/>
            </a:endParaRPr>
          </a:p>
        </p:txBody>
      </p:sp>
      <p:sp>
        <p:nvSpPr>
          <p:cNvPr id="12" name="Text Placeholder 19"/>
          <p:cNvSpPr>
            <a:spLocks noGrp="1"/>
          </p:cNvSpPr>
          <p:nvPr>
            <p:ph type="body" sz="quarter" idx="19" hasCustomPrompt="1"/>
          </p:nvPr>
        </p:nvSpPr>
        <p:spPr>
          <a:xfrm>
            <a:off x="1745742" y="1667132"/>
            <a:ext cx="6961378" cy="570991"/>
          </a:xfrm>
        </p:spPr>
        <p:txBody>
          <a:bodyPr anchor="b"/>
          <a:lstStyle>
            <a:lvl1pPr marL="0" indent="0">
              <a:spcBef>
                <a:spcPts val="600"/>
              </a:spcBef>
              <a:buNone/>
              <a:defRPr sz="2800" b="1">
                <a:solidFill>
                  <a:srgbClr val="C8102E"/>
                </a:solidFill>
              </a:defRPr>
            </a:lvl1pPr>
          </a:lstStyle>
          <a:p>
            <a:pPr lvl="0"/>
            <a:r>
              <a:rPr lang="en-US" dirty="0" smtClean="0"/>
              <a:t>Content Title</a:t>
            </a:r>
          </a:p>
        </p:txBody>
      </p:sp>
      <p:pic>
        <p:nvPicPr>
          <p:cNvPr id="7" name="Picture 6"/>
          <p:cNvPicPr>
            <a:picLocks noChangeAspect="1"/>
          </p:cNvPicPr>
          <p:nvPr userDrawn="1"/>
        </p:nvPicPr>
        <p:blipFill>
          <a:blip r:embed="rId2"/>
          <a:stretch>
            <a:fillRect/>
          </a:stretch>
        </p:blipFill>
        <p:spPr>
          <a:xfrm>
            <a:off x="333084" y="6075813"/>
            <a:ext cx="1251876" cy="338359"/>
          </a:xfrm>
          <a:prstGeom prst="rect">
            <a:avLst/>
          </a:prstGeom>
        </p:spPr>
      </p:pic>
      <p:sp>
        <p:nvSpPr>
          <p:cNvPr id="8"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Tree>
    <p:extLst>
      <p:ext uri="{BB962C8B-B14F-4D97-AF65-F5344CB8AC3E}">
        <p14:creationId xmlns:p14="http://schemas.microsoft.com/office/powerpoint/2010/main" val="2444744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a:xfrm>
            <a:off x="5323840" y="2333883"/>
            <a:ext cx="3383280" cy="3674904"/>
          </a:xfrm>
        </p:spPr>
        <p:txBody>
          <a:bodyPr/>
          <a:lstStyle>
            <a:lvl1pPr marL="166688" indent="-166688">
              <a:buSzPct val="100000"/>
              <a:buFont typeface="Arial" pitchFamily="34" charset="0"/>
              <a:buChar char="•"/>
              <a:defRPr>
                <a:solidFill>
                  <a:srgbClr val="5B6770"/>
                </a:solidFill>
              </a:defRPr>
            </a:lvl1pPr>
            <a:lvl2pPr>
              <a:defRPr>
                <a:solidFill>
                  <a:srgbClr val="5B6770"/>
                </a:solidFill>
                <a:latin typeface="ITC Franklin Gothic Std Book"/>
                <a:cs typeface="ITC Franklin Gothic Std Book"/>
              </a:defRPr>
            </a:lvl2pPr>
            <a:lvl3pPr>
              <a:defRPr>
                <a:solidFill>
                  <a:srgbClr val="5B6770"/>
                </a:solidFill>
                <a:latin typeface="ITC Franklin Gothic Std Book"/>
                <a:cs typeface="ITC Franklin Gothic Std Book"/>
              </a:defRPr>
            </a:lvl3pPr>
            <a:lvl4pPr>
              <a:defRPr>
                <a:solidFill>
                  <a:srgbClr val="5B6770"/>
                </a:solidFill>
                <a:latin typeface="ITC Franklin Gothic Std Book"/>
                <a:cs typeface="ITC Franklin Gothic Std Book"/>
              </a:defRPr>
            </a:lvl4pPr>
            <a:lvl5pPr>
              <a:defRPr>
                <a:solidFill>
                  <a:srgbClr val="5B6770"/>
                </a:solidFill>
                <a:latin typeface="ITC Franklin Gothic Std Book"/>
                <a:cs typeface="ITC Franklin Gothic Std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quarter" idx="19"/>
          </p:nvPr>
        </p:nvSpPr>
        <p:spPr>
          <a:xfrm>
            <a:off x="1754188" y="2333883"/>
            <a:ext cx="3376612" cy="3674904"/>
          </a:xfrm>
        </p:spPr>
        <p:txBody>
          <a:bodyPr/>
          <a:lstStyle>
            <a:lvl1pPr marL="166688" indent="-166688">
              <a:buSzPct val="100000"/>
              <a:buFont typeface="Arial" pitchFamily="34" charset="0"/>
              <a:buChar char="•"/>
              <a:defRPr>
                <a:solidFill>
                  <a:srgbClr val="5B6770"/>
                </a:solidFill>
              </a:defRPr>
            </a:lvl1pPr>
            <a:lvl2pPr>
              <a:defRPr>
                <a:solidFill>
                  <a:srgbClr val="5B6770"/>
                </a:solidFill>
                <a:latin typeface="ITC Franklin Gothic Std Book"/>
                <a:cs typeface="ITC Franklin Gothic Std Book"/>
              </a:defRPr>
            </a:lvl2pPr>
            <a:lvl3pPr>
              <a:defRPr>
                <a:solidFill>
                  <a:srgbClr val="5B6770"/>
                </a:solidFill>
                <a:latin typeface="ITC Franklin Gothic Std Book"/>
                <a:cs typeface="ITC Franklin Gothic Std Book"/>
              </a:defRPr>
            </a:lvl3pPr>
            <a:lvl4pPr>
              <a:defRPr>
                <a:solidFill>
                  <a:srgbClr val="5B6770"/>
                </a:solidFill>
                <a:latin typeface="ITC Franklin Gothic Std Book"/>
                <a:cs typeface="ITC Franklin Gothic Std Book"/>
              </a:defRPr>
            </a:lvl4pPr>
            <a:lvl5pPr>
              <a:defRPr>
                <a:solidFill>
                  <a:srgbClr val="5B6770"/>
                </a:solidFill>
                <a:latin typeface="ITC Franklin Gothic Std Book"/>
                <a:cs typeface="ITC Franklin Gothic Std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22"/>
          <p:cNvSpPr txBox="1">
            <a:spLocks/>
          </p:cNvSpPr>
          <p:nvPr userDrawn="1"/>
        </p:nvSpPr>
        <p:spPr>
          <a:xfrm>
            <a:off x="8315294" y="6158421"/>
            <a:ext cx="553829" cy="244475"/>
          </a:xfrm>
          <a:prstGeom prst="rect">
            <a:avLst/>
          </a:prstGeom>
        </p:spPr>
        <p:txBody>
          <a:bodyPr anchor="ctr">
            <a:noAutofit/>
          </a:bodyPr>
          <a:lstStyle>
            <a:defPPr>
              <a:defRPr lang="en-US"/>
            </a:defPPr>
            <a:lvl1pPr algn="l" rtl="0" eaLnBrk="0" fontAlgn="base" hangingPunct="0">
              <a:spcBef>
                <a:spcPct val="0"/>
              </a:spcBef>
              <a:spcAft>
                <a:spcPct val="0"/>
              </a:spcAft>
              <a:defRPr sz="1000" b="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a:defRPr/>
            </a:pPr>
            <a:fld id="{AB7BDAF8-FB45-4C2F-ABD6-67665839E703}" type="slidenum">
              <a:rPr lang="en-US" b="1" smtClean="0">
                <a:solidFill>
                  <a:srgbClr val="5B6770"/>
                </a:solidFill>
                <a:latin typeface="ITC Franklin Gothic Std Med"/>
                <a:cs typeface="ITC Franklin Gothic Std Med"/>
              </a:rPr>
              <a:pPr algn="r">
                <a:defRPr/>
              </a:pPr>
              <a:t>‹#›</a:t>
            </a:fld>
            <a:endParaRPr lang="en-US" b="1" dirty="0">
              <a:solidFill>
                <a:srgbClr val="5B6770"/>
              </a:solidFill>
              <a:latin typeface="ITC Franklin Gothic Std Med"/>
              <a:cs typeface="ITC Franklin Gothic Std Med"/>
            </a:endParaRPr>
          </a:p>
        </p:txBody>
      </p:sp>
      <p:sp>
        <p:nvSpPr>
          <p:cNvPr id="14" name="Text Placeholder 19"/>
          <p:cNvSpPr>
            <a:spLocks noGrp="1"/>
          </p:cNvSpPr>
          <p:nvPr>
            <p:ph type="body" sz="quarter" idx="20" hasCustomPrompt="1"/>
          </p:nvPr>
        </p:nvSpPr>
        <p:spPr>
          <a:xfrm>
            <a:off x="1745742" y="1667132"/>
            <a:ext cx="6961378" cy="570991"/>
          </a:xfrm>
        </p:spPr>
        <p:txBody>
          <a:bodyPr anchor="b"/>
          <a:lstStyle>
            <a:lvl1pPr marL="0" indent="0">
              <a:spcBef>
                <a:spcPts val="600"/>
              </a:spcBef>
              <a:buNone/>
              <a:defRPr sz="2800" b="1">
                <a:solidFill>
                  <a:srgbClr val="C8102E"/>
                </a:solidFill>
              </a:defRPr>
            </a:lvl1pPr>
          </a:lstStyle>
          <a:p>
            <a:pPr lvl="0"/>
            <a:r>
              <a:rPr lang="en-US" dirty="0" smtClean="0"/>
              <a:t>Content Title</a:t>
            </a:r>
          </a:p>
        </p:txBody>
      </p:sp>
      <p:pic>
        <p:nvPicPr>
          <p:cNvPr id="7" name="Picture 6"/>
          <p:cNvPicPr>
            <a:picLocks noChangeAspect="1"/>
          </p:cNvPicPr>
          <p:nvPr userDrawn="1"/>
        </p:nvPicPr>
        <p:blipFill>
          <a:blip r:embed="rId2"/>
          <a:stretch>
            <a:fillRect/>
          </a:stretch>
        </p:blipFill>
        <p:spPr>
          <a:xfrm>
            <a:off x="333084" y="6075813"/>
            <a:ext cx="1251876" cy="338359"/>
          </a:xfrm>
          <a:prstGeom prst="rect">
            <a:avLst/>
          </a:prstGeom>
        </p:spPr>
      </p:pic>
      <p:sp>
        <p:nvSpPr>
          <p:cNvPr id="8" name="Text Placeholder 23"/>
          <p:cNvSpPr>
            <a:spLocks noGrp="1"/>
          </p:cNvSpPr>
          <p:nvPr>
            <p:ph type="body" sz="quarter" idx="12" hasCustomPrompt="1"/>
          </p:nvPr>
        </p:nvSpPr>
        <p:spPr>
          <a:xfrm>
            <a:off x="204789" y="363730"/>
            <a:ext cx="5070475" cy="433853"/>
          </a:xfrm>
        </p:spPr>
        <p:txBody>
          <a:bodyPr/>
          <a:lstStyle>
            <a:lvl1pPr>
              <a:defRPr sz="2000" b="1" i="0">
                <a:solidFill>
                  <a:srgbClr val="5B6770"/>
                </a:solidFill>
                <a:latin typeface="Franklin Gothic Medium"/>
                <a:cs typeface="Franklin Gothic Medium"/>
              </a:defRPr>
            </a:lvl1pPr>
          </a:lstStyle>
          <a:p>
            <a:pPr lvl="0"/>
            <a:r>
              <a:rPr lang="en-US" dirty="0" smtClean="0"/>
              <a:t>Slide Title</a:t>
            </a:r>
            <a:endParaRPr lang="en-US" dirty="0"/>
          </a:p>
        </p:txBody>
      </p:sp>
    </p:spTree>
    <p:extLst>
      <p:ext uri="{BB962C8B-B14F-4D97-AF65-F5344CB8AC3E}">
        <p14:creationId xmlns:p14="http://schemas.microsoft.com/office/powerpoint/2010/main" val="34710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599"/>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3"/>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F65A0EB-75D7-436D-AA99-95CD9CD201B4}" type="datetimeFigureOut">
              <a:rPr lang="en-US" smtClean="0"/>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6"/>
            <a:ext cx="762000" cy="365125"/>
          </a:xfrm>
        </p:spPr>
        <p:txBody>
          <a:bodyPr/>
          <a:lstStyle/>
          <a:p>
            <a:fld id="{CAB64102-8935-480A-9E28-B5E416363D1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1"/>
            <a:ext cx="4038600" cy="4525964"/>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1"/>
            <a:ext cx="4038600" cy="4525964"/>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65A0EB-75D7-436D-AA99-95CD9CD201B4}" type="datetimeFigureOut">
              <a:rPr lang="en-US" smtClean="0"/>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1"/>
            <a:ext cx="4040188" cy="376396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2362201"/>
            <a:ext cx="4041775" cy="376396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F65A0EB-75D7-436D-AA99-95CD9CD201B4}" type="datetimeFigureOut">
              <a:rPr lang="en-US" smtClean="0"/>
              <a:t>3/13/2016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F65A0EB-75D7-436D-AA99-95CD9CD201B4}" type="datetimeFigureOut">
              <a:rPr lang="en-US" smtClean="0"/>
              <a:t>3/13/2016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5A0EB-75D7-436D-AA99-95CD9CD201B4}" type="datetimeFigureOut">
              <a:rPr lang="en-US" smtClean="0"/>
              <a:t>3/13/2016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2" y="1524001"/>
            <a:ext cx="3008313" cy="4602164"/>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65A0EB-75D7-436D-AA99-95CD9CD201B4}" type="datetimeFigureOut">
              <a:rPr lang="en-US" smtClean="0"/>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6"/>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F65A0EB-75D7-436D-AA99-95CD9CD201B4}" type="datetimeFigureOut">
              <a:rPr lang="en-US" smtClean="0"/>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4102-8935-480A-9E28-B5E416363D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1"/>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6"/>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F65A0EB-75D7-436D-AA99-95CD9CD201B4}" type="datetimeFigureOut">
              <a:rPr lang="en-US" smtClean="0"/>
              <a:t>3/13/2016</a:t>
            </a:fld>
            <a:endParaRPr lang="en-US"/>
          </a:p>
        </p:txBody>
      </p:sp>
      <p:sp>
        <p:nvSpPr>
          <p:cNvPr id="3" name="Footer Placeholder 2"/>
          <p:cNvSpPr>
            <a:spLocks noGrp="1"/>
          </p:cNvSpPr>
          <p:nvPr>
            <p:ph type="ftr" sz="quarter" idx="3"/>
          </p:nvPr>
        </p:nvSpPr>
        <p:spPr>
          <a:xfrm>
            <a:off x="3124200" y="6416676"/>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6"/>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AB64102-8935-480A-9E28-B5E416363D1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3"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MainPages.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1"/>
            <a:ext cx="9144339" cy="6858000"/>
          </a:xfrm>
          <a:prstGeom prst="rect">
            <a:avLst/>
          </a:prstGeom>
        </p:spPr>
      </p:pic>
      <p:sp>
        <p:nvSpPr>
          <p:cNvPr id="1027" name="Text Placeholder 12"/>
          <p:cNvSpPr>
            <a:spLocks noGrp="1"/>
          </p:cNvSpPr>
          <p:nvPr>
            <p:ph type="body" idx="1"/>
          </p:nvPr>
        </p:nvSpPr>
        <p:spPr bwMode="auto">
          <a:xfrm>
            <a:off x="1474338" y="2171698"/>
            <a:ext cx="7065962" cy="37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025177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rtl="0" fontAlgn="base">
        <a:spcBef>
          <a:spcPct val="0"/>
        </a:spcBef>
        <a:spcAft>
          <a:spcPct val="0"/>
        </a:spcAft>
        <a:defRPr sz="2000" b="1" kern="1200">
          <a:solidFill>
            <a:schemeClr val="bg1"/>
          </a:solidFill>
          <a:latin typeface="+mj-lt"/>
          <a:ea typeface="+mj-ea"/>
          <a:cs typeface="+mj-cs"/>
        </a:defRPr>
      </a:lvl1pPr>
      <a:lvl2pPr algn="l" rtl="0" fontAlgn="base">
        <a:spcBef>
          <a:spcPct val="0"/>
        </a:spcBef>
        <a:spcAft>
          <a:spcPct val="0"/>
        </a:spcAft>
        <a:defRPr sz="2400">
          <a:solidFill>
            <a:schemeClr val="tx2"/>
          </a:solidFill>
          <a:latin typeface="Stone Sans ITC TT" pitchFamily="2" charset="0"/>
        </a:defRPr>
      </a:lvl2pPr>
      <a:lvl3pPr algn="l" rtl="0" fontAlgn="base">
        <a:spcBef>
          <a:spcPct val="0"/>
        </a:spcBef>
        <a:spcAft>
          <a:spcPct val="0"/>
        </a:spcAft>
        <a:defRPr sz="2400">
          <a:solidFill>
            <a:schemeClr val="tx2"/>
          </a:solidFill>
          <a:latin typeface="Stone Sans ITC TT" pitchFamily="2" charset="0"/>
        </a:defRPr>
      </a:lvl3pPr>
      <a:lvl4pPr algn="l" rtl="0" fontAlgn="base">
        <a:spcBef>
          <a:spcPct val="0"/>
        </a:spcBef>
        <a:spcAft>
          <a:spcPct val="0"/>
        </a:spcAft>
        <a:defRPr sz="2400">
          <a:solidFill>
            <a:schemeClr val="tx2"/>
          </a:solidFill>
          <a:latin typeface="Stone Sans ITC TT" pitchFamily="2" charset="0"/>
        </a:defRPr>
      </a:lvl4pPr>
      <a:lvl5pPr algn="l" rtl="0" fontAlgn="base">
        <a:spcBef>
          <a:spcPct val="0"/>
        </a:spcBef>
        <a:spcAft>
          <a:spcPct val="0"/>
        </a:spcAft>
        <a:defRPr sz="2400">
          <a:solidFill>
            <a:schemeClr val="tx2"/>
          </a:solidFill>
          <a:latin typeface="Stone Sans ITC TT" pitchFamily="2" charset="0"/>
        </a:defRPr>
      </a:lvl5pPr>
      <a:lvl6pPr marL="457200" algn="l" rtl="0" fontAlgn="base">
        <a:spcBef>
          <a:spcPct val="0"/>
        </a:spcBef>
        <a:spcAft>
          <a:spcPct val="0"/>
        </a:spcAft>
        <a:defRPr sz="2400">
          <a:solidFill>
            <a:schemeClr val="tx2"/>
          </a:solidFill>
          <a:latin typeface="Stone Sans ITC TT" pitchFamily="2" charset="0"/>
        </a:defRPr>
      </a:lvl6pPr>
      <a:lvl7pPr marL="914400" algn="l" rtl="0" fontAlgn="base">
        <a:spcBef>
          <a:spcPct val="0"/>
        </a:spcBef>
        <a:spcAft>
          <a:spcPct val="0"/>
        </a:spcAft>
        <a:defRPr sz="2400">
          <a:solidFill>
            <a:schemeClr val="tx2"/>
          </a:solidFill>
          <a:latin typeface="Stone Sans ITC TT" pitchFamily="2" charset="0"/>
        </a:defRPr>
      </a:lvl7pPr>
      <a:lvl8pPr marL="1371600" algn="l" rtl="0" fontAlgn="base">
        <a:spcBef>
          <a:spcPct val="0"/>
        </a:spcBef>
        <a:spcAft>
          <a:spcPct val="0"/>
        </a:spcAft>
        <a:defRPr sz="2400">
          <a:solidFill>
            <a:schemeClr val="tx2"/>
          </a:solidFill>
          <a:latin typeface="Stone Sans ITC TT" pitchFamily="2" charset="0"/>
        </a:defRPr>
      </a:lvl8pPr>
      <a:lvl9pPr marL="1828800" algn="l" rtl="0" fontAlgn="base">
        <a:spcBef>
          <a:spcPct val="0"/>
        </a:spcBef>
        <a:spcAft>
          <a:spcPct val="0"/>
        </a:spcAft>
        <a:defRPr sz="2400">
          <a:solidFill>
            <a:schemeClr val="tx2"/>
          </a:solidFill>
          <a:latin typeface="Stone Sans ITC TT" pitchFamily="2" charset="0"/>
        </a:defRPr>
      </a:lvl9pPr>
    </p:titleStyle>
    <p:bodyStyle>
      <a:lvl1pPr marL="0" indent="0" algn="l" rtl="0" fontAlgn="base">
        <a:spcBef>
          <a:spcPts val="700"/>
        </a:spcBef>
        <a:spcAft>
          <a:spcPct val="0"/>
        </a:spcAft>
        <a:buClr>
          <a:srgbClr val="C8102E"/>
        </a:buClr>
        <a:buSzPct val="100000"/>
        <a:buFont typeface="Arial"/>
        <a:buNone/>
        <a:defRPr lang="en-US" sz="2400" b="1" kern="1200" dirty="0" smtClean="0">
          <a:solidFill>
            <a:srgbClr val="5B6770"/>
          </a:solidFill>
          <a:latin typeface="Franklin Gothic Medium"/>
          <a:ea typeface="+mn-ea"/>
          <a:cs typeface="Franklin Gothic Medium"/>
        </a:defRPr>
      </a:lvl1pPr>
      <a:lvl2pPr marL="628650" indent="-285750" algn="l" rtl="0" fontAlgn="base">
        <a:spcBef>
          <a:spcPts val="1100"/>
        </a:spcBef>
        <a:spcAft>
          <a:spcPct val="0"/>
        </a:spcAft>
        <a:buClr>
          <a:srgbClr val="C8102E"/>
        </a:buClr>
        <a:buSzPct val="120000"/>
        <a:buFont typeface="Arial"/>
        <a:buChar char="•"/>
        <a:defRPr sz="2800" kern="1200" baseline="20000">
          <a:solidFill>
            <a:srgbClr val="5B6770"/>
          </a:solidFill>
          <a:latin typeface="Franklin Gothic Book"/>
          <a:ea typeface="+mn-ea"/>
          <a:cs typeface="Franklin Gothic Book"/>
        </a:defRPr>
      </a:lvl2pPr>
      <a:lvl3pPr marL="911225" indent="-225425" algn="l" rtl="0" fontAlgn="base">
        <a:spcBef>
          <a:spcPts val="500"/>
        </a:spcBef>
        <a:spcAft>
          <a:spcPct val="0"/>
        </a:spcAft>
        <a:buClr>
          <a:srgbClr val="5B6770"/>
        </a:buClr>
        <a:buSzPct val="120000"/>
        <a:buFont typeface="Arial"/>
        <a:buChar char="•"/>
        <a:defRPr sz="2200" kern="1200" baseline="20000">
          <a:solidFill>
            <a:srgbClr val="5B6770"/>
          </a:solidFill>
          <a:latin typeface="Franklin Gothic Book"/>
          <a:ea typeface="+mn-ea"/>
          <a:cs typeface="Franklin Gothic Book"/>
        </a:defRPr>
      </a:lvl3pPr>
      <a:lvl4pPr marL="1311275" indent="-168275" algn="l" rtl="0" fontAlgn="base">
        <a:spcBef>
          <a:spcPts val="400"/>
        </a:spcBef>
        <a:spcAft>
          <a:spcPct val="0"/>
        </a:spcAft>
        <a:buClr>
          <a:schemeClr val="accent2"/>
        </a:buClr>
        <a:buSzPct val="120000"/>
        <a:buFont typeface="Arial"/>
        <a:buChar char="•"/>
        <a:defRPr sz="1600" kern="1200" baseline="20000">
          <a:solidFill>
            <a:srgbClr val="5B6770"/>
          </a:solidFill>
          <a:latin typeface="Franklin Gothic Book"/>
          <a:ea typeface="+mn-ea"/>
          <a:cs typeface="Franklin Gothic Book"/>
        </a:defRPr>
      </a:lvl4pPr>
      <a:lvl5pPr marL="1768475" indent="-168275" algn="l" rtl="0" fontAlgn="base">
        <a:spcBef>
          <a:spcPts val="400"/>
        </a:spcBef>
        <a:spcAft>
          <a:spcPct val="0"/>
        </a:spcAft>
        <a:buClr>
          <a:schemeClr val="bg1">
            <a:lumMod val="75000"/>
          </a:schemeClr>
        </a:buClr>
        <a:buSzPct val="120000"/>
        <a:buFont typeface="Arial"/>
        <a:buChar char="•"/>
        <a:defRPr sz="1400" kern="1200" baseline="20000">
          <a:solidFill>
            <a:srgbClr val="5B6770"/>
          </a:solidFill>
          <a:latin typeface="Franklin Gothic Book"/>
          <a:ea typeface="+mn-ea"/>
          <a:cs typeface="Franklin Gothic Book"/>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41.xml"/><Relationship Id="rId16" Type="http://schemas.openxmlformats.org/officeDocument/2006/relationships/diagramColors" Target="../diagrams/colors6.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strategyanalytics.com/default.aspx?mod=pressreleaseviewer&amp;a0=543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rategyanalytics.com/default.aspx?mod=pressreleaseviewer&amp;a0=543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1295401"/>
            <a:ext cx="8229600" cy="1143000"/>
          </a:xfrm>
        </p:spPr>
        <p:txBody>
          <a:bodyPr>
            <a:normAutofit fontScale="90000"/>
          </a:bodyPr>
          <a:lstStyle/>
          <a:p>
            <a:pPr fontAlgn="t"/>
            <a:r>
              <a:rPr lang="en-US" dirty="0" smtClean="0"/>
              <a:t>A data </a:t>
            </a:r>
            <a:r>
              <a:rPr lang="en-US" dirty="0"/>
              <a:t>warehouse </a:t>
            </a:r>
            <a:r>
              <a:rPr lang="en-US" dirty="0" smtClean="0"/>
              <a:t>now, using methods of the future</a:t>
            </a:r>
            <a:endParaRPr lang="en-US" dirty="0"/>
          </a:p>
        </p:txBody>
      </p:sp>
      <p:sp>
        <p:nvSpPr>
          <p:cNvPr id="5" name="Content Placeholder 4"/>
          <p:cNvSpPr>
            <a:spLocks noGrp="1"/>
          </p:cNvSpPr>
          <p:nvPr>
            <p:ph idx="1"/>
          </p:nvPr>
        </p:nvSpPr>
        <p:spPr>
          <a:xfrm>
            <a:off x="609600" y="2438399"/>
            <a:ext cx="8229600" cy="2133600"/>
          </a:xfrm>
        </p:spPr>
        <p:txBody>
          <a:bodyPr>
            <a:normAutofit lnSpcReduction="10000"/>
          </a:bodyPr>
          <a:lstStyle/>
          <a:p>
            <a:pPr marL="137160" indent="0" algn="ctr" fontAlgn="t">
              <a:buNone/>
            </a:pPr>
            <a:r>
              <a:rPr lang="en-US" sz="3200" dirty="0" smtClean="0"/>
              <a:t>Enterprise Data World 2016</a:t>
            </a:r>
          </a:p>
          <a:p>
            <a:pPr marL="137160" indent="0" algn="ctr" fontAlgn="t">
              <a:buNone/>
            </a:pPr>
            <a:r>
              <a:rPr lang="en-US" sz="2400" dirty="0" err="1" smtClean="0"/>
              <a:t>SanDiego</a:t>
            </a:r>
            <a:r>
              <a:rPr lang="en-US" sz="2400" dirty="0" smtClean="0"/>
              <a:t>, Ca – April 17-22, 2016</a:t>
            </a:r>
          </a:p>
          <a:p>
            <a:pPr marL="137160" indent="0" algn="ctr" fontAlgn="t">
              <a:buNone/>
            </a:pPr>
            <a:endParaRPr lang="en-US" sz="2400" b="1" dirty="0"/>
          </a:p>
          <a:p>
            <a:pPr marL="137160" indent="0" algn="ctr" fontAlgn="t">
              <a:buNone/>
            </a:pPr>
            <a:r>
              <a:rPr lang="en-US" sz="2200" b="1" dirty="0" smtClean="0"/>
              <a:t>Luminita </a:t>
            </a:r>
            <a:r>
              <a:rPr lang="en-US" sz="2200" b="1" dirty="0"/>
              <a:t>Vollmer</a:t>
            </a:r>
          </a:p>
          <a:p>
            <a:pPr marL="137160" indent="0" algn="ctr" fontAlgn="t">
              <a:buNone/>
            </a:pPr>
            <a:r>
              <a:rPr lang="en-US" sz="2400" b="1" dirty="0"/>
              <a:t>luminita.vollmer@gmail.com</a:t>
            </a:r>
          </a:p>
          <a:p>
            <a:pPr marL="137160" indent="0" algn="ctr" fontAlgn="t">
              <a:buNone/>
            </a:pPr>
            <a:endParaRPr lang="en-US" sz="2400" dirty="0" smtClean="0"/>
          </a:p>
        </p:txBody>
      </p:sp>
    </p:spTree>
    <p:extLst>
      <p:ext uri="{BB962C8B-B14F-4D97-AF65-F5344CB8AC3E}">
        <p14:creationId xmlns:p14="http://schemas.microsoft.com/office/powerpoint/2010/main" val="2107776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a:t>
            </a:r>
            <a:endParaRPr lang="en-US" dirty="0"/>
          </a:p>
        </p:txBody>
      </p:sp>
      <p:sp>
        <p:nvSpPr>
          <p:cNvPr id="5" name="Content Placeholder 4"/>
          <p:cNvSpPr>
            <a:spLocks noGrp="1"/>
          </p:cNvSpPr>
          <p:nvPr>
            <p:ph idx="1"/>
          </p:nvPr>
        </p:nvSpPr>
        <p:spPr>
          <a:xfrm>
            <a:off x="457200" y="1524000"/>
            <a:ext cx="8229600" cy="4876800"/>
          </a:xfrm>
        </p:spPr>
        <p:txBody>
          <a:bodyPr>
            <a:normAutofit fontScale="92500" lnSpcReduction="10000"/>
          </a:bodyPr>
          <a:lstStyle/>
          <a:p>
            <a:pPr marL="0" indent="0">
              <a:buNone/>
            </a:pPr>
            <a:r>
              <a:rPr lang="en-US" dirty="0" smtClean="0"/>
              <a:t>1- big data is </a:t>
            </a:r>
            <a:r>
              <a:rPr lang="en-US" dirty="0"/>
              <a:t>data </a:t>
            </a:r>
            <a:r>
              <a:rPr lang="en-US" dirty="0" smtClean="0"/>
              <a:t>large enough </a:t>
            </a:r>
            <a:r>
              <a:rPr lang="en-US" dirty="0"/>
              <a:t>to obscure their underlying </a:t>
            </a:r>
            <a:r>
              <a:rPr lang="en-US" dirty="0" smtClean="0"/>
              <a:t>meaning</a:t>
            </a:r>
          </a:p>
          <a:p>
            <a:pPr marL="0" indent="0">
              <a:buNone/>
            </a:pPr>
            <a:r>
              <a:rPr lang="en-US" dirty="0" smtClean="0"/>
              <a:t>2 - data </a:t>
            </a:r>
            <a:r>
              <a:rPr lang="en-US" dirty="0"/>
              <a:t>sets for which traditional methods of storing, accessing, and analyzing </a:t>
            </a:r>
            <a:r>
              <a:rPr lang="en-US" dirty="0" smtClean="0"/>
              <a:t>are </a:t>
            </a:r>
            <a:r>
              <a:rPr lang="en-US" dirty="0"/>
              <a:t>breaking </a:t>
            </a:r>
            <a:r>
              <a:rPr lang="en-US" dirty="0" smtClean="0"/>
              <a:t>down</a:t>
            </a:r>
          </a:p>
          <a:p>
            <a:pPr marL="0" indent="0">
              <a:buNone/>
            </a:pPr>
            <a:endParaRPr lang="en-US" dirty="0"/>
          </a:p>
          <a:p>
            <a:pPr marL="0" indent="0">
              <a:buNone/>
            </a:pPr>
            <a:r>
              <a:rPr lang="en-US" dirty="0"/>
              <a:t>u</a:t>
            </a:r>
            <a:r>
              <a:rPr lang="en-US" dirty="0" smtClean="0"/>
              <a:t>sually we bring out the 3V’s :</a:t>
            </a:r>
          </a:p>
          <a:p>
            <a:pPr marL="0" indent="0">
              <a:buNone/>
            </a:pPr>
            <a:r>
              <a:rPr lang="en-US" dirty="0" smtClean="0"/>
              <a:t>	</a:t>
            </a:r>
            <a:r>
              <a:rPr lang="en-US" b="1" dirty="0" smtClean="0">
                <a:solidFill>
                  <a:srgbClr val="FF0000"/>
                </a:solidFill>
              </a:rPr>
              <a:t>volume	velocity	variety</a:t>
            </a:r>
          </a:p>
          <a:p>
            <a:pPr marL="0" indent="0">
              <a:buNone/>
            </a:pPr>
            <a:endParaRPr lang="en-US" dirty="0" smtClean="0"/>
          </a:p>
          <a:p>
            <a:pPr marL="0" indent="0">
              <a:buNone/>
            </a:pPr>
            <a:r>
              <a:rPr lang="en-US" dirty="0"/>
              <a:t>d</a:t>
            </a:r>
            <a:r>
              <a:rPr lang="en-US" dirty="0" smtClean="0"/>
              <a:t>ata tagged </a:t>
            </a:r>
            <a:r>
              <a:rPr lang="en-US" dirty="0"/>
              <a:t>as </a:t>
            </a:r>
            <a:r>
              <a:rPr lang="en-US" dirty="0" smtClean="0"/>
              <a:t>big data </a:t>
            </a:r>
            <a:r>
              <a:rPr lang="en-US" dirty="0"/>
              <a:t>if it satisfies any of the two above stated </a:t>
            </a:r>
            <a:r>
              <a:rPr lang="en-US" dirty="0" smtClean="0"/>
              <a:t>characteristics and traditional technologies fail to adequately process it. </a:t>
            </a:r>
            <a:endParaRPr lang="en-US" dirty="0"/>
          </a:p>
        </p:txBody>
      </p:sp>
    </p:spTree>
    <p:extLst>
      <p:ext uri="{BB962C8B-B14F-4D97-AF65-F5344CB8AC3E}">
        <p14:creationId xmlns:p14="http://schemas.microsoft.com/office/powerpoint/2010/main" val="2085473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a:t>
            </a:r>
            <a:r>
              <a:rPr lang="en-US" dirty="0" smtClean="0"/>
              <a:t>data is also </a:t>
            </a:r>
            <a:endParaRPr lang="en-US" dirty="0"/>
          </a:p>
        </p:txBody>
      </p:sp>
      <p:sp>
        <p:nvSpPr>
          <p:cNvPr id="5" name="Content Placeholder 4"/>
          <p:cNvSpPr>
            <a:spLocks noGrp="1"/>
          </p:cNvSpPr>
          <p:nvPr>
            <p:ph idx="1"/>
          </p:nvPr>
        </p:nvSpPr>
        <p:spPr>
          <a:xfrm>
            <a:off x="457200" y="1524000"/>
            <a:ext cx="8229600" cy="4876800"/>
          </a:xfrm>
        </p:spPr>
        <p:txBody>
          <a:bodyPr>
            <a:normAutofit/>
          </a:bodyPr>
          <a:lstStyle/>
          <a:p>
            <a:pPr marL="0" indent="0" algn="ctr">
              <a:buNone/>
            </a:pPr>
            <a:r>
              <a:rPr lang="en-US" dirty="0"/>
              <a:t>n</a:t>
            </a:r>
            <a:r>
              <a:rPr lang="en-US" dirty="0" smtClean="0"/>
              <a:t>ew technologies, both infrastructure and software</a:t>
            </a:r>
          </a:p>
          <a:p>
            <a:pPr marL="0" indent="0" algn="ctr">
              <a:buNone/>
            </a:pPr>
            <a:r>
              <a:rPr lang="en-US" dirty="0" smtClean="0"/>
              <a:t>new workloads</a:t>
            </a:r>
          </a:p>
          <a:p>
            <a:pPr marL="0" indent="0" algn="ctr">
              <a:buNone/>
            </a:pPr>
            <a:r>
              <a:rPr lang="en-US" dirty="0" smtClean="0"/>
              <a:t>new people skills</a:t>
            </a:r>
          </a:p>
          <a:p>
            <a:pPr marL="0" indent="0" algn="ctr">
              <a:buNone/>
            </a:pPr>
            <a:r>
              <a:rPr lang="en-US" dirty="0"/>
              <a:t>n</a:t>
            </a:r>
            <a:r>
              <a:rPr lang="en-US" dirty="0" smtClean="0"/>
              <a:t>ew </a:t>
            </a:r>
            <a:r>
              <a:rPr lang="en-US" dirty="0" smtClean="0"/>
              <a:t>approach ( commodity vs. enterprise grade ; sandbox vs integrated data)</a:t>
            </a:r>
            <a:endParaRPr lang="en-US" dirty="0"/>
          </a:p>
        </p:txBody>
      </p:sp>
    </p:spTree>
    <p:extLst>
      <p:ext uri="{BB962C8B-B14F-4D97-AF65-F5344CB8AC3E}">
        <p14:creationId xmlns:p14="http://schemas.microsoft.com/office/powerpoint/2010/main" val="401229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hree </a:t>
            </a:r>
            <a:r>
              <a:rPr lang="en-US" dirty="0"/>
              <a:t>e</a:t>
            </a:r>
            <a:r>
              <a:rPr lang="en-US" dirty="0" smtClean="0"/>
              <a:t>ras of enterprise data</a:t>
            </a:r>
            <a:endParaRPr lang="en-US" dirty="0"/>
          </a:p>
        </p:txBody>
      </p:sp>
      <p:sp>
        <p:nvSpPr>
          <p:cNvPr id="5" name="Slide Number Placeholder 4"/>
          <p:cNvSpPr>
            <a:spLocks noGrp="1"/>
          </p:cNvSpPr>
          <p:nvPr>
            <p:ph type="sldNum" sz="quarter" idx="12"/>
          </p:nvPr>
        </p:nvSpPr>
        <p:spPr>
          <a:xfrm>
            <a:off x="6553201" y="6356474"/>
            <a:ext cx="2133600" cy="365125"/>
          </a:xfrm>
        </p:spPr>
        <p:txBody>
          <a:bodyPr/>
          <a:lstStyle/>
          <a:p>
            <a:fld id="{07FCC8A9-3E14-465E-9E9F-2C3E4C679BA9}" type="slidenum">
              <a:rPr lang="en-US" smtClean="0">
                <a:solidFill>
                  <a:srgbClr val="010101">
                    <a:tint val="75000"/>
                  </a:srgbClr>
                </a:solidFill>
              </a:rPr>
              <a:pPr/>
              <a:t>12</a:t>
            </a:fld>
            <a:endParaRPr lang="en-US">
              <a:solidFill>
                <a:srgbClr val="010101">
                  <a:tint val="75000"/>
                </a:srgbClr>
              </a:solidFill>
            </a:endParaRPr>
          </a:p>
        </p:txBody>
      </p:sp>
      <p:grpSp>
        <p:nvGrpSpPr>
          <p:cNvPr id="4" name="Group 6"/>
          <p:cNvGrpSpPr/>
          <p:nvPr/>
        </p:nvGrpSpPr>
        <p:grpSpPr>
          <a:xfrm>
            <a:off x="381000" y="1828800"/>
            <a:ext cx="8229600" cy="2656077"/>
            <a:chOff x="533400" y="1828800"/>
            <a:chExt cx="7987597" cy="2656076"/>
          </a:xfrm>
        </p:grpSpPr>
        <p:sp>
          <p:nvSpPr>
            <p:cNvPr id="8" name="TextBox 7"/>
            <p:cNvSpPr txBox="1"/>
            <p:nvPr/>
          </p:nvSpPr>
          <p:spPr>
            <a:xfrm>
              <a:off x="679108" y="4038600"/>
              <a:ext cx="1878239" cy="446276"/>
            </a:xfrm>
            <a:prstGeom prst="rect">
              <a:avLst/>
            </a:prstGeom>
            <a:noFill/>
          </p:spPr>
          <p:txBody>
            <a:bodyPr wrap="none" rtlCol="0">
              <a:spAutoFit/>
            </a:bodyPr>
            <a:lstStyle/>
            <a:p>
              <a:pPr algn="ctr" defTabSz="1171982"/>
              <a:r>
                <a:rPr lang="en-US" sz="2300" b="1" dirty="0">
                  <a:solidFill>
                    <a:srgbClr val="010101"/>
                  </a:solidFill>
                  <a:latin typeface="Arial Narrow" pitchFamily="34" charset="0"/>
                </a:rPr>
                <a:t>1970s, 80s, 90s</a:t>
              </a:r>
            </a:p>
          </p:txBody>
        </p:sp>
        <p:sp>
          <p:nvSpPr>
            <p:cNvPr id="9" name="TextBox 8"/>
            <p:cNvSpPr txBox="1"/>
            <p:nvPr/>
          </p:nvSpPr>
          <p:spPr>
            <a:xfrm>
              <a:off x="3370996" y="4038600"/>
              <a:ext cx="1616855" cy="446276"/>
            </a:xfrm>
            <a:prstGeom prst="rect">
              <a:avLst/>
            </a:prstGeom>
            <a:noFill/>
          </p:spPr>
          <p:txBody>
            <a:bodyPr wrap="none" rtlCol="0">
              <a:spAutoFit/>
            </a:bodyPr>
            <a:lstStyle/>
            <a:p>
              <a:pPr algn="ctr" defTabSz="1171982"/>
              <a:r>
                <a:rPr lang="en-US" sz="2300" b="1" dirty="0">
                  <a:solidFill>
                    <a:srgbClr val="010101"/>
                  </a:solidFill>
                  <a:latin typeface="Arial Narrow" pitchFamily="34" charset="0"/>
                </a:rPr>
                <a:t>1990s, 2000s</a:t>
              </a:r>
            </a:p>
          </p:txBody>
        </p:sp>
        <p:sp>
          <p:nvSpPr>
            <p:cNvPr id="10" name="Can 9"/>
            <p:cNvSpPr/>
            <p:nvPr/>
          </p:nvSpPr>
          <p:spPr>
            <a:xfrm>
              <a:off x="609600" y="2667000"/>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2300" dirty="0">
                  <a:solidFill>
                    <a:prstClr val="white"/>
                  </a:solidFill>
                  <a:latin typeface="Arial Narrow" pitchFamily="34" charset="0"/>
                </a:rPr>
                <a:t>HR</a:t>
              </a:r>
            </a:p>
          </p:txBody>
        </p:sp>
        <p:sp>
          <p:nvSpPr>
            <p:cNvPr id="11" name="Can 10"/>
            <p:cNvSpPr/>
            <p:nvPr/>
          </p:nvSpPr>
          <p:spPr>
            <a:xfrm>
              <a:off x="533400" y="3276600"/>
              <a:ext cx="11430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2300" dirty="0">
                  <a:solidFill>
                    <a:prstClr val="white"/>
                  </a:solidFill>
                  <a:latin typeface="Arial Narrow" pitchFamily="34" charset="0"/>
                  <a:cs typeface="Arial" pitchFamily="34" charset="0"/>
                </a:rPr>
                <a:t>Inventory</a:t>
              </a:r>
              <a:endParaRPr lang="en-US" sz="2300" dirty="0">
                <a:solidFill>
                  <a:prstClr val="white"/>
                </a:solidFill>
                <a:latin typeface="Arial Narrow" pitchFamily="34" charset="0"/>
              </a:endParaRPr>
            </a:p>
          </p:txBody>
        </p:sp>
        <p:sp>
          <p:nvSpPr>
            <p:cNvPr id="12" name="Can 11"/>
            <p:cNvSpPr/>
            <p:nvPr/>
          </p:nvSpPr>
          <p:spPr>
            <a:xfrm>
              <a:off x="1676400" y="3276600"/>
              <a:ext cx="10668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2300" dirty="0">
                  <a:solidFill>
                    <a:prstClr val="white"/>
                  </a:solidFill>
                  <a:latin typeface="Arial Narrow" pitchFamily="34" charset="0"/>
                  <a:cs typeface="Arial" pitchFamily="34" charset="0"/>
                </a:rPr>
                <a:t>Sales</a:t>
              </a:r>
            </a:p>
          </p:txBody>
        </p:sp>
        <p:sp>
          <p:nvSpPr>
            <p:cNvPr id="13" name="Can 12"/>
            <p:cNvSpPr/>
            <p:nvPr/>
          </p:nvSpPr>
          <p:spPr>
            <a:xfrm>
              <a:off x="1371599" y="2667000"/>
              <a:ext cx="108474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2300" dirty="0">
                  <a:solidFill>
                    <a:prstClr val="white"/>
                  </a:solidFill>
                  <a:latin typeface="Arial Narrow" pitchFamily="34" charset="0"/>
                  <a:cs typeface="Arial" pitchFamily="34" charset="0"/>
                </a:rPr>
                <a:t>Finance</a:t>
              </a:r>
              <a:endParaRPr lang="en-US" sz="2300" b="1" dirty="0">
                <a:solidFill>
                  <a:prstClr val="white"/>
                </a:solidFill>
                <a:latin typeface="Arial Narrow" pitchFamily="34" charset="0"/>
              </a:endParaRPr>
            </a:p>
          </p:txBody>
        </p:sp>
        <p:sp>
          <p:nvSpPr>
            <p:cNvPr id="14" name="Can 13"/>
            <p:cNvSpPr/>
            <p:nvPr/>
          </p:nvSpPr>
          <p:spPr>
            <a:xfrm>
              <a:off x="3352800" y="2286000"/>
              <a:ext cx="685800"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2300" dirty="0">
                  <a:solidFill>
                    <a:prstClr val="white"/>
                  </a:solidFill>
                  <a:latin typeface="Arial Narrow" pitchFamily="34" charset="0"/>
                  <a:cs typeface="Arial" pitchFamily="34" charset="0"/>
                </a:rPr>
                <a:t>ERP</a:t>
              </a:r>
              <a:endParaRPr lang="en-US" sz="2300" b="1" dirty="0">
                <a:solidFill>
                  <a:prstClr val="white"/>
                </a:solidFill>
                <a:latin typeface="Arial Narrow" pitchFamily="34" charset="0"/>
              </a:endParaRPr>
            </a:p>
          </p:txBody>
        </p:sp>
        <p:sp>
          <p:nvSpPr>
            <p:cNvPr id="15" name="Can 14"/>
            <p:cNvSpPr/>
            <p:nvPr/>
          </p:nvSpPr>
          <p:spPr>
            <a:xfrm>
              <a:off x="3429000" y="3200400"/>
              <a:ext cx="10668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1400" dirty="0">
                  <a:solidFill>
                    <a:prstClr val="white"/>
                  </a:solidFill>
                  <a:latin typeface="Arial Narrow" pitchFamily="34" charset="0"/>
                  <a:cs typeface="Arial" pitchFamily="34" charset="0"/>
                </a:rPr>
                <a:t>BI/Data</a:t>
              </a:r>
              <a:br>
                <a:rPr lang="en-US" sz="1400" dirty="0">
                  <a:solidFill>
                    <a:prstClr val="white"/>
                  </a:solidFill>
                  <a:latin typeface="Arial Narrow" pitchFamily="34" charset="0"/>
                  <a:cs typeface="Arial" pitchFamily="34" charset="0"/>
                </a:rPr>
              </a:br>
              <a:r>
                <a:rPr lang="en-US" sz="1400" dirty="0">
                  <a:solidFill>
                    <a:prstClr val="white"/>
                  </a:solidFill>
                  <a:latin typeface="Arial Narrow" pitchFamily="34" charset="0"/>
                  <a:cs typeface="Arial" pitchFamily="34" charset="0"/>
                </a:rPr>
                <a:t>Warehouse</a:t>
              </a:r>
              <a:endParaRPr lang="en-US" sz="1400" b="1" dirty="0">
                <a:solidFill>
                  <a:prstClr val="white"/>
                </a:solidFill>
                <a:latin typeface="Arial Narrow" pitchFamily="34" charset="0"/>
              </a:endParaRPr>
            </a:p>
          </p:txBody>
        </p:sp>
        <p:sp>
          <p:nvSpPr>
            <p:cNvPr id="16" name="Can 15"/>
            <p:cNvSpPr/>
            <p:nvPr/>
          </p:nvSpPr>
          <p:spPr>
            <a:xfrm>
              <a:off x="5943600" y="2209800"/>
              <a:ext cx="8382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2300" dirty="0">
                  <a:solidFill>
                    <a:prstClr val="white"/>
                  </a:solidFill>
                  <a:latin typeface="Arial Narrow" pitchFamily="34" charset="0"/>
                  <a:cs typeface="Arial" pitchFamily="34" charset="0"/>
                </a:rPr>
                <a:t>ERP</a:t>
              </a:r>
              <a:endParaRPr lang="en-US" sz="2300" b="1" dirty="0">
                <a:solidFill>
                  <a:prstClr val="white"/>
                </a:solidFill>
                <a:latin typeface="Arial Narrow" pitchFamily="34" charset="0"/>
              </a:endParaRPr>
            </a:p>
          </p:txBody>
        </p:sp>
        <p:sp>
          <p:nvSpPr>
            <p:cNvPr id="17" name="Can 16"/>
            <p:cNvSpPr/>
            <p:nvPr/>
          </p:nvSpPr>
          <p:spPr>
            <a:xfrm>
              <a:off x="5715000" y="3276600"/>
              <a:ext cx="9906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1400" dirty="0">
                  <a:solidFill>
                    <a:prstClr val="white"/>
                  </a:solidFill>
                  <a:latin typeface="Arial Narrow" pitchFamily="34" charset="0"/>
                  <a:cs typeface="Arial" pitchFamily="34" charset="0"/>
                </a:rPr>
                <a:t>BI/Data</a:t>
              </a:r>
              <a:br>
                <a:rPr lang="en-US" sz="1400" dirty="0">
                  <a:solidFill>
                    <a:prstClr val="white"/>
                  </a:solidFill>
                  <a:latin typeface="Arial Narrow" pitchFamily="34" charset="0"/>
                  <a:cs typeface="Arial" pitchFamily="34" charset="0"/>
                </a:rPr>
              </a:br>
              <a:r>
                <a:rPr lang="en-US" sz="1400" dirty="0">
                  <a:solidFill>
                    <a:prstClr val="white"/>
                  </a:solidFill>
                  <a:latin typeface="Arial Narrow" pitchFamily="34" charset="0"/>
                  <a:cs typeface="Arial" pitchFamily="34" charset="0"/>
                </a:rPr>
                <a:t>Warehouse</a:t>
              </a:r>
              <a:endParaRPr lang="en-US" sz="1400" b="1" dirty="0">
                <a:solidFill>
                  <a:prstClr val="white"/>
                </a:solidFill>
                <a:latin typeface="Arial Narrow" pitchFamily="34" charset="0"/>
              </a:endParaRPr>
            </a:p>
          </p:txBody>
        </p:sp>
        <p:sp>
          <p:nvSpPr>
            <p:cNvPr id="18" name="TextBox 17"/>
            <p:cNvSpPr txBox="1"/>
            <p:nvPr/>
          </p:nvSpPr>
          <p:spPr>
            <a:xfrm>
              <a:off x="4495800" y="2362201"/>
              <a:ext cx="787516" cy="446276"/>
            </a:xfrm>
            <a:prstGeom prst="rect">
              <a:avLst/>
            </a:prstGeom>
            <a:noFill/>
          </p:spPr>
          <p:txBody>
            <a:bodyPr wrap="none" rtlCol="0">
              <a:spAutoFit/>
            </a:bodyPr>
            <a:lstStyle/>
            <a:p>
              <a:pPr defTabSz="1171982"/>
              <a:r>
                <a:rPr lang="en-US" sz="2300" b="1" dirty="0">
                  <a:solidFill>
                    <a:srgbClr val="010101"/>
                  </a:solidFill>
                  <a:latin typeface="Arial Narrow" pitchFamily="34" charset="0"/>
                </a:rPr>
                <a:t>OLTP</a:t>
              </a:r>
            </a:p>
          </p:txBody>
        </p:sp>
        <p:sp>
          <p:nvSpPr>
            <p:cNvPr id="19" name="TextBox 18"/>
            <p:cNvSpPr txBox="1"/>
            <p:nvPr/>
          </p:nvSpPr>
          <p:spPr>
            <a:xfrm>
              <a:off x="4572000" y="3429001"/>
              <a:ext cx="831144" cy="446276"/>
            </a:xfrm>
            <a:prstGeom prst="rect">
              <a:avLst/>
            </a:prstGeom>
            <a:noFill/>
          </p:spPr>
          <p:txBody>
            <a:bodyPr wrap="none" rtlCol="0">
              <a:spAutoFit/>
            </a:bodyPr>
            <a:lstStyle/>
            <a:p>
              <a:pPr defTabSz="1171982"/>
              <a:r>
                <a:rPr lang="en-US" sz="2300" b="1" dirty="0">
                  <a:solidFill>
                    <a:srgbClr val="010101"/>
                  </a:solidFill>
                  <a:latin typeface="Arial Narrow" pitchFamily="34" charset="0"/>
                </a:rPr>
                <a:t>OLAP</a:t>
              </a:r>
            </a:p>
          </p:txBody>
        </p:sp>
        <p:sp>
          <p:nvSpPr>
            <p:cNvPr id="20" name="Can 19"/>
            <p:cNvSpPr/>
            <p:nvPr/>
          </p:nvSpPr>
          <p:spPr>
            <a:xfrm>
              <a:off x="6858000" y="3200400"/>
              <a:ext cx="1219200" cy="838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2300" dirty="0">
                  <a:solidFill>
                    <a:prstClr val="white"/>
                  </a:solidFill>
                  <a:latin typeface="Arial Narrow" pitchFamily="34" charset="0"/>
                  <a:cs typeface="Arial" pitchFamily="34" charset="0"/>
                </a:rPr>
                <a:t>NoSQL</a:t>
              </a:r>
              <a:endParaRPr lang="en-US" sz="2300" b="1" dirty="0">
                <a:solidFill>
                  <a:prstClr val="white"/>
                </a:solidFill>
                <a:latin typeface="Arial Narrow" pitchFamily="34" charset="0"/>
              </a:endParaRPr>
            </a:p>
          </p:txBody>
        </p:sp>
        <p:cxnSp>
          <p:nvCxnSpPr>
            <p:cNvPr id="21" name="Straight Arrow Connector 20"/>
            <p:cNvCxnSpPr>
              <a:stCxn id="14" idx="3"/>
              <a:endCxn id="15" idx="1"/>
            </p:cNvCxnSpPr>
            <p:nvPr/>
          </p:nvCxnSpPr>
          <p:spPr>
            <a:xfrm>
              <a:off x="3695700" y="2971800"/>
              <a:ext cx="266700" cy="2286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629400" y="2971800"/>
              <a:ext cx="304800" cy="30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0" idx="2"/>
              <a:endCxn id="17" idx="4"/>
            </p:cNvCxnSpPr>
            <p:nvPr/>
          </p:nvCxnSpPr>
          <p:spPr>
            <a:xfrm flipH="1">
              <a:off x="6705600" y="3619500"/>
              <a:ext cx="152400" cy="381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7" idx="1"/>
            </p:cNvCxnSpPr>
            <p:nvPr/>
          </p:nvCxnSpPr>
          <p:spPr>
            <a:xfrm flipH="1">
              <a:off x="6210300" y="2971800"/>
              <a:ext cx="38100" cy="30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414901" y="4038600"/>
              <a:ext cx="852863" cy="446276"/>
            </a:xfrm>
            <a:prstGeom prst="rect">
              <a:avLst/>
            </a:prstGeom>
            <a:noFill/>
          </p:spPr>
          <p:txBody>
            <a:bodyPr wrap="none" rtlCol="0">
              <a:spAutoFit/>
            </a:bodyPr>
            <a:lstStyle/>
            <a:p>
              <a:pPr algn="ctr" defTabSz="1171982"/>
              <a:r>
                <a:rPr lang="en-US" sz="2300" b="1" dirty="0">
                  <a:solidFill>
                    <a:srgbClr val="010101"/>
                  </a:solidFill>
                  <a:latin typeface="Arial Narrow" pitchFamily="34" charset="0"/>
                </a:rPr>
                <a:t>Today</a:t>
              </a:r>
            </a:p>
          </p:txBody>
        </p:sp>
        <p:sp>
          <p:nvSpPr>
            <p:cNvPr id="26" name="TextBox 25"/>
            <p:cNvSpPr txBox="1"/>
            <p:nvPr/>
          </p:nvSpPr>
          <p:spPr>
            <a:xfrm>
              <a:off x="762000" y="1828800"/>
              <a:ext cx="1915580" cy="446276"/>
            </a:xfrm>
            <a:prstGeom prst="rect">
              <a:avLst/>
            </a:prstGeom>
            <a:noFill/>
          </p:spPr>
          <p:txBody>
            <a:bodyPr wrap="none" rtlCol="0">
              <a:spAutoFit/>
            </a:bodyPr>
            <a:lstStyle/>
            <a:p>
              <a:pPr defTabSz="1171982"/>
              <a:r>
                <a:rPr lang="en-US" sz="2300" b="1" dirty="0">
                  <a:solidFill>
                    <a:srgbClr val="010101"/>
                  </a:solidFill>
                  <a:latin typeface="Arial Narrow" pitchFamily="34" charset="0"/>
                </a:rPr>
                <a:t>Siloed Systems</a:t>
              </a:r>
            </a:p>
          </p:txBody>
        </p:sp>
        <p:sp>
          <p:nvSpPr>
            <p:cNvPr id="27" name="Can 26"/>
            <p:cNvSpPr/>
            <p:nvPr/>
          </p:nvSpPr>
          <p:spPr>
            <a:xfrm>
              <a:off x="7086599" y="2209800"/>
              <a:ext cx="1434398"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2300" dirty="0">
                  <a:solidFill>
                    <a:prstClr val="white"/>
                  </a:solidFill>
                  <a:latin typeface="Arial Narrow" pitchFamily="34" charset="0"/>
                  <a:cs typeface="Arial" pitchFamily="34" charset="0"/>
                </a:rPr>
                <a:t>Documents</a:t>
              </a:r>
              <a:endParaRPr lang="en-US" sz="2300" b="1" dirty="0">
                <a:solidFill>
                  <a:prstClr val="white"/>
                </a:solidFill>
                <a:latin typeface="Arial Narrow" pitchFamily="34" charset="0"/>
              </a:endParaRPr>
            </a:p>
          </p:txBody>
        </p:sp>
        <p:cxnSp>
          <p:nvCxnSpPr>
            <p:cNvPr id="28" name="Straight Arrow Connector 27"/>
            <p:cNvCxnSpPr>
              <a:endCxn id="20" idx="1"/>
            </p:cNvCxnSpPr>
            <p:nvPr/>
          </p:nvCxnSpPr>
          <p:spPr>
            <a:xfrm flipH="1">
              <a:off x="7467600" y="2971800"/>
              <a:ext cx="76200" cy="22860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Can 28"/>
            <p:cNvSpPr/>
            <p:nvPr/>
          </p:nvSpPr>
          <p:spPr>
            <a:xfrm>
              <a:off x="4428591" y="2362200"/>
              <a:ext cx="838200" cy="457200"/>
            </a:xfrm>
            <a:prstGeom prst="can">
              <a:avLst/>
            </a:prstGeom>
            <a:solidFill>
              <a:schemeClr val="bg1">
                <a:lumMod val="6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r>
                <a:rPr lang="en-US" sz="1200" dirty="0">
                  <a:solidFill>
                    <a:prstClr val="white"/>
                  </a:solidFill>
                  <a:latin typeface="Arial Narrow" pitchFamily="34" charset="0"/>
                  <a:cs typeface="Arial" pitchFamily="34" charset="0"/>
                </a:rPr>
                <a:t>Documents</a:t>
              </a:r>
              <a:endParaRPr lang="en-US" sz="1200" b="1" dirty="0">
                <a:solidFill>
                  <a:prstClr val="white"/>
                </a:solidFill>
                <a:latin typeface="Arial Narrow" pitchFamily="34" charset="0"/>
              </a:endParaRPr>
            </a:p>
          </p:txBody>
        </p:sp>
        <p:sp>
          <p:nvSpPr>
            <p:cNvPr id="30" name="TextBox 29"/>
            <p:cNvSpPr txBox="1"/>
            <p:nvPr/>
          </p:nvSpPr>
          <p:spPr>
            <a:xfrm>
              <a:off x="3200400" y="1828800"/>
              <a:ext cx="2199370" cy="446276"/>
            </a:xfrm>
            <a:prstGeom prst="rect">
              <a:avLst/>
            </a:prstGeom>
            <a:noFill/>
          </p:spPr>
          <p:txBody>
            <a:bodyPr wrap="none" rtlCol="0">
              <a:spAutoFit/>
            </a:bodyPr>
            <a:lstStyle/>
            <a:p>
              <a:pPr defTabSz="1171982"/>
              <a:r>
                <a:rPr lang="en-US" sz="2300" b="1" dirty="0">
                  <a:solidFill>
                    <a:srgbClr val="010101"/>
                  </a:solidFill>
                  <a:latin typeface="Arial Narrow" pitchFamily="34" charset="0"/>
                </a:rPr>
                <a:t>ERP Drives BI/DW</a:t>
              </a:r>
            </a:p>
          </p:txBody>
        </p:sp>
        <p:sp>
          <p:nvSpPr>
            <p:cNvPr id="31" name="TextBox 30"/>
            <p:cNvSpPr txBox="1"/>
            <p:nvPr/>
          </p:nvSpPr>
          <p:spPr>
            <a:xfrm>
              <a:off x="5715000" y="1828800"/>
              <a:ext cx="2795267" cy="446276"/>
            </a:xfrm>
            <a:prstGeom prst="rect">
              <a:avLst/>
            </a:prstGeom>
            <a:noFill/>
          </p:spPr>
          <p:txBody>
            <a:bodyPr wrap="none" rtlCol="0">
              <a:spAutoFit/>
            </a:bodyPr>
            <a:lstStyle/>
            <a:p>
              <a:pPr defTabSz="1171982"/>
              <a:r>
                <a:rPr lang="en-US" sz="2300" b="1" dirty="0">
                  <a:solidFill>
                    <a:srgbClr val="010101"/>
                  </a:solidFill>
                  <a:latin typeface="Arial Narrow" pitchFamily="34" charset="0"/>
                </a:rPr>
                <a:t>NoSQL and Documents</a:t>
              </a:r>
            </a:p>
          </p:txBody>
        </p:sp>
        <p:cxnSp>
          <p:nvCxnSpPr>
            <p:cNvPr id="32" name="Straight Connector 31"/>
            <p:cNvCxnSpPr/>
            <p:nvPr/>
          </p:nvCxnSpPr>
          <p:spPr>
            <a:xfrm>
              <a:off x="2971800" y="1828800"/>
              <a:ext cx="0" cy="2590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410200" y="1828800"/>
              <a:ext cx="0" cy="2590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ight Arrow 33"/>
            <p:cNvSpPr/>
            <p:nvPr/>
          </p:nvSpPr>
          <p:spPr>
            <a:xfrm>
              <a:off x="2743200" y="2971800"/>
              <a:ext cx="457200" cy="3048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endParaRPr lang="en-US" sz="2300">
                <a:solidFill>
                  <a:prstClr val="white"/>
                </a:solidFill>
                <a:latin typeface="Arial Narrow" pitchFamily="34" charset="0"/>
              </a:endParaRPr>
            </a:p>
          </p:txBody>
        </p:sp>
        <p:sp>
          <p:nvSpPr>
            <p:cNvPr id="35" name="Right Arrow 34"/>
            <p:cNvSpPr/>
            <p:nvPr/>
          </p:nvSpPr>
          <p:spPr>
            <a:xfrm>
              <a:off x="5181600" y="2895600"/>
              <a:ext cx="457200" cy="3048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endParaRPr lang="en-US" sz="2300">
                <a:solidFill>
                  <a:prstClr val="white"/>
                </a:solidFill>
                <a:latin typeface="Arial Narrow" pitchFamily="34" charset="0"/>
              </a:endParaRPr>
            </a:p>
          </p:txBody>
        </p:sp>
      </p:grpSp>
    </p:spTree>
    <p:extLst>
      <p:ext uri="{BB962C8B-B14F-4D97-AF65-F5344CB8AC3E}">
        <p14:creationId xmlns:p14="http://schemas.microsoft.com/office/powerpoint/2010/main" val="454736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Up vs. Scale Out</a:t>
            </a:r>
            <a:endParaRPr lang="en-US" dirty="0"/>
          </a:p>
        </p:txBody>
      </p:sp>
      <p:sp>
        <p:nvSpPr>
          <p:cNvPr id="5" name="Slide Number Placeholder 4"/>
          <p:cNvSpPr>
            <a:spLocks noGrp="1"/>
          </p:cNvSpPr>
          <p:nvPr>
            <p:ph type="sldNum" sz="quarter" idx="12"/>
          </p:nvPr>
        </p:nvSpPr>
        <p:spPr/>
        <p:txBody>
          <a:bodyPr/>
          <a:lstStyle/>
          <a:p>
            <a:fld id="{07FCC8A9-3E14-465E-9E9F-2C3E4C679BA9}" type="slidenum">
              <a:rPr lang="en-US" smtClean="0">
                <a:solidFill>
                  <a:srgbClr val="010101">
                    <a:tint val="75000"/>
                  </a:srgbClr>
                </a:solidFill>
              </a:rPr>
              <a:pPr/>
              <a:t>13</a:t>
            </a:fld>
            <a:endParaRPr lang="en-US">
              <a:solidFill>
                <a:srgbClr val="010101">
                  <a:tint val="75000"/>
                </a:srgbClr>
              </a:solidFill>
            </a:endParaRPr>
          </a:p>
        </p:txBody>
      </p:sp>
      <p:sp>
        <p:nvSpPr>
          <p:cNvPr id="6" name="Text Placeholder 5"/>
          <p:cNvSpPr>
            <a:spLocks noGrp="1"/>
          </p:cNvSpPr>
          <p:nvPr>
            <p:ph type="body" idx="4294967295"/>
          </p:nvPr>
        </p:nvSpPr>
        <p:spPr>
          <a:xfrm>
            <a:off x="0" y="3162300"/>
            <a:ext cx="4040188" cy="639763"/>
          </a:xfrm>
        </p:spPr>
        <p:txBody>
          <a:bodyPr>
            <a:noAutofit/>
          </a:bodyPr>
          <a:lstStyle/>
          <a:p>
            <a:pPr algn="ctr">
              <a:buNone/>
            </a:pPr>
            <a:r>
              <a:rPr lang="en-US" sz="4000" b="1" dirty="0" smtClean="0">
                <a:latin typeface="Arial Narrow" pitchFamily="34" charset="0"/>
              </a:rPr>
              <a:t>Scale Up</a:t>
            </a:r>
            <a:endParaRPr lang="en-US" sz="4000" b="1" dirty="0">
              <a:latin typeface="Arial Narrow" pitchFamily="34" charset="0"/>
            </a:endParaRPr>
          </a:p>
        </p:txBody>
      </p:sp>
      <p:sp>
        <p:nvSpPr>
          <p:cNvPr id="7" name="Content Placeholder 6"/>
          <p:cNvSpPr>
            <a:spLocks noGrp="1"/>
          </p:cNvSpPr>
          <p:nvPr>
            <p:ph sz="half" idx="4294967295"/>
          </p:nvPr>
        </p:nvSpPr>
        <p:spPr>
          <a:xfrm>
            <a:off x="0" y="3810000"/>
            <a:ext cx="4040188" cy="2239963"/>
          </a:xfrm>
        </p:spPr>
        <p:txBody>
          <a:bodyPr>
            <a:normAutofit fontScale="92500" lnSpcReduction="10000"/>
          </a:bodyPr>
          <a:lstStyle/>
          <a:p>
            <a:r>
              <a:rPr lang="en-US" dirty="0" smtClean="0">
                <a:latin typeface="Arial Narrow" pitchFamily="34" charset="0"/>
              </a:rPr>
              <a:t>Make a single CPU as fast as possible</a:t>
            </a:r>
          </a:p>
          <a:p>
            <a:r>
              <a:rPr lang="en-US" dirty="0" smtClean="0">
                <a:latin typeface="Arial Narrow" pitchFamily="34" charset="0"/>
              </a:rPr>
              <a:t>Increase clock speed</a:t>
            </a:r>
          </a:p>
          <a:p>
            <a:r>
              <a:rPr lang="en-US" dirty="0" smtClean="0">
                <a:latin typeface="Arial Narrow" pitchFamily="34" charset="0"/>
              </a:rPr>
              <a:t>Add RAM</a:t>
            </a:r>
          </a:p>
          <a:p>
            <a:r>
              <a:rPr lang="en-US" dirty="0" smtClean="0">
                <a:latin typeface="Arial Narrow" pitchFamily="34" charset="0"/>
              </a:rPr>
              <a:t>Make disk I/O go faster</a:t>
            </a:r>
            <a:endParaRPr lang="en-US" dirty="0">
              <a:latin typeface="Arial Narrow" pitchFamily="34" charset="0"/>
            </a:endParaRPr>
          </a:p>
        </p:txBody>
      </p:sp>
      <p:sp>
        <p:nvSpPr>
          <p:cNvPr id="8" name="Text Placeholder 7"/>
          <p:cNvSpPr>
            <a:spLocks noGrp="1"/>
          </p:cNvSpPr>
          <p:nvPr>
            <p:ph type="body" sz="quarter" idx="4294967295"/>
          </p:nvPr>
        </p:nvSpPr>
        <p:spPr>
          <a:xfrm>
            <a:off x="5102225" y="3162300"/>
            <a:ext cx="4041775" cy="639763"/>
          </a:xfrm>
        </p:spPr>
        <p:txBody>
          <a:bodyPr>
            <a:noAutofit/>
          </a:bodyPr>
          <a:lstStyle/>
          <a:p>
            <a:pPr algn="ctr">
              <a:buNone/>
            </a:pPr>
            <a:r>
              <a:rPr lang="en-US" sz="4000" b="1" dirty="0" smtClean="0">
                <a:latin typeface="Arial Narrow" pitchFamily="34" charset="0"/>
              </a:rPr>
              <a:t>Scale Out</a:t>
            </a:r>
            <a:endParaRPr lang="en-US" sz="4000" b="1" dirty="0">
              <a:latin typeface="Arial Narrow" pitchFamily="34" charset="0"/>
            </a:endParaRPr>
          </a:p>
        </p:txBody>
      </p:sp>
      <p:sp>
        <p:nvSpPr>
          <p:cNvPr id="9" name="Content Placeholder 8"/>
          <p:cNvSpPr>
            <a:spLocks noGrp="1"/>
          </p:cNvSpPr>
          <p:nvPr>
            <p:ph sz="quarter" idx="4294967295"/>
          </p:nvPr>
        </p:nvSpPr>
        <p:spPr>
          <a:xfrm>
            <a:off x="5102225" y="3886200"/>
            <a:ext cx="4041775" cy="2239963"/>
          </a:xfrm>
        </p:spPr>
        <p:txBody>
          <a:bodyPr>
            <a:normAutofit lnSpcReduction="10000"/>
          </a:bodyPr>
          <a:lstStyle/>
          <a:p>
            <a:r>
              <a:rPr lang="en-US" dirty="0" smtClean="0">
                <a:latin typeface="Arial Narrow" pitchFamily="34" charset="0"/>
              </a:rPr>
              <a:t>Make Many CPUs work together</a:t>
            </a:r>
          </a:p>
          <a:p>
            <a:r>
              <a:rPr lang="en-US" dirty="0" smtClean="0">
                <a:latin typeface="Arial Narrow" pitchFamily="34" charset="0"/>
              </a:rPr>
              <a:t>Learn how to divide your problems into independent threads</a:t>
            </a:r>
            <a:endParaRPr lang="en-US" dirty="0">
              <a:latin typeface="Arial Narrow" pitchFamily="34" charset="0"/>
            </a:endParaRPr>
          </a:p>
        </p:txBody>
      </p:sp>
      <p:pic>
        <p:nvPicPr>
          <p:cNvPr id="9218"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8200" y="1524000"/>
            <a:ext cx="1600200" cy="160020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362211" y="1905000"/>
            <a:ext cx="1053939" cy="838200"/>
          </a:xfrm>
          <a:prstGeom prst="rect">
            <a:avLst/>
          </a:prstGeom>
          <a:noFill/>
          <a:ln w="9525">
            <a:noFill/>
            <a:miter lim="800000"/>
            <a:headEnd/>
            <a:tailEnd/>
          </a:ln>
        </p:spPr>
      </p:pic>
      <p:pic>
        <p:nvPicPr>
          <p:cNvPr id="13"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486400" y="1828800"/>
            <a:ext cx="762000" cy="762000"/>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6248401" y="1752600"/>
            <a:ext cx="762000" cy="762000"/>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7086601" y="1752600"/>
            <a:ext cx="762000" cy="762000"/>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181600" y="2286000"/>
            <a:ext cx="762000" cy="762000"/>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943600" y="2286000"/>
            <a:ext cx="762000" cy="762000"/>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6781800" y="2209800"/>
            <a:ext cx="762000" cy="762000"/>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6705600" y="1371600"/>
            <a:ext cx="762000" cy="762000"/>
          </a:xfrm>
          <a:prstGeom prst="rect">
            <a:avLst/>
          </a:prstGeom>
          <a:noFill/>
          <a:ln w="9525">
            <a:noFill/>
            <a:miter lim="800000"/>
            <a:headEnd/>
            <a:tailEnd/>
          </a:ln>
        </p:spPr>
      </p:pic>
      <p:pic>
        <p:nvPicPr>
          <p:cNvPr id="20"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943600" y="1371600"/>
            <a:ext cx="762000" cy="762000"/>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029200" y="1447800"/>
            <a:ext cx="762000" cy="762000"/>
          </a:xfrm>
          <a:prstGeom prst="rect">
            <a:avLst/>
          </a:prstGeom>
          <a:noFill/>
          <a:ln w="9525">
            <a:noFill/>
            <a:miter lim="800000"/>
            <a:headEnd/>
            <a:tailEnd/>
          </a:ln>
        </p:spPr>
      </p:pic>
      <p:sp>
        <p:nvSpPr>
          <p:cNvPr id="22" name="Up Arrow 21"/>
          <p:cNvSpPr/>
          <p:nvPr/>
        </p:nvSpPr>
        <p:spPr>
          <a:xfrm>
            <a:off x="1905001" y="1447800"/>
            <a:ext cx="7620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endParaRPr lang="en-US" sz="2300">
              <a:solidFill>
                <a:prstClr val="white"/>
              </a:solidFill>
              <a:latin typeface="Arial Narrow" pitchFamily="34" charset="0"/>
            </a:endParaRPr>
          </a:p>
        </p:txBody>
      </p:sp>
      <p:sp>
        <p:nvSpPr>
          <p:cNvPr id="23" name="Right Arrow 22"/>
          <p:cNvSpPr/>
          <p:nvPr/>
        </p:nvSpPr>
        <p:spPr>
          <a:xfrm>
            <a:off x="7848600" y="1981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endParaRPr lang="en-US" sz="2300">
              <a:solidFill>
                <a:prstClr val="white"/>
              </a:solidFill>
              <a:latin typeface="Arial Narrow" pitchFamily="34" charset="0"/>
            </a:endParaRPr>
          </a:p>
        </p:txBody>
      </p:sp>
      <p:sp>
        <p:nvSpPr>
          <p:cNvPr id="24" name="Left Arrow 23"/>
          <p:cNvSpPr/>
          <p:nvPr/>
        </p:nvSpPr>
        <p:spPr>
          <a:xfrm>
            <a:off x="4724401" y="1981200"/>
            <a:ext cx="4572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982"/>
            <a:endParaRPr lang="en-US" sz="2300">
              <a:solidFill>
                <a:prstClr val="white"/>
              </a:solidFill>
              <a:latin typeface="Arial Narrow" pitchFamily="34" charset="0"/>
            </a:endParaRPr>
          </a:p>
        </p:txBody>
      </p:sp>
    </p:spTree>
    <p:extLst>
      <p:ext uri="{BB962C8B-B14F-4D97-AF65-F5344CB8AC3E}">
        <p14:creationId xmlns:p14="http://schemas.microsoft.com/office/powerpoint/2010/main" val="2043780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37160" indent="0" fontAlgn="t"/>
            <a:r>
              <a:rPr lang="en-US" dirty="0"/>
              <a:t>t</a:t>
            </a:r>
            <a:r>
              <a:rPr lang="en-US" dirty="0" smtClean="0"/>
              <a:t>raditional data </a:t>
            </a:r>
            <a:r>
              <a:rPr lang="en-US" dirty="0"/>
              <a:t>warehouse</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2" y="1828800"/>
            <a:ext cx="778015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2" y="1828800"/>
            <a:ext cx="3001143" cy="369332"/>
          </a:xfrm>
          <a:prstGeom prst="rect">
            <a:avLst/>
          </a:prstGeom>
          <a:noFill/>
        </p:spPr>
        <p:txBody>
          <a:bodyPr wrap="none" rtlCol="0">
            <a:spAutoFit/>
          </a:bodyPr>
          <a:lstStyle/>
          <a:p>
            <a:r>
              <a:rPr lang="en-US" dirty="0" smtClean="0"/>
              <a:t>Enterprise Data Warehouse</a:t>
            </a:r>
            <a:endParaRPr lang="en-US" dirty="0"/>
          </a:p>
        </p:txBody>
      </p:sp>
    </p:spTree>
    <p:extLst>
      <p:ext uri="{BB962C8B-B14F-4D97-AF65-F5344CB8AC3E}">
        <p14:creationId xmlns:p14="http://schemas.microsoft.com/office/powerpoint/2010/main" val="3450651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marL="137160" indent="0" fontAlgn="t"/>
            <a:r>
              <a:rPr lang="en-US" dirty="0"/>
              <a:t>t</a:t>
            </a:r>
            <a:r>
              <a:rPr lang="en-US" dirty="0" smtClean="0"/>
              <a:t>raditional data </a:t>
            </a:r>
            <a:r>
              <a:rPr lang="en-US" dirty="0"/>
              <a:t>warehouse</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2" y="1828800"/>
            <a:ext cx="778015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685800" y="1143000"/>
            <a:ext cx="7772400" cy="609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Acquire   	Integrate       Store      	Publish/Present</a:t>
            </a:r>
            <a:endParaRPr lang="en-US" dirty="0"/>
          </a:p>
        </p:txBody>
      </p:sp>
      <p:sp>
        <p:nvSpPr>
          <p:cNvPr id="5" name="TextBox 4"/>
          <p:cNvSpPr txBox="1"/>
          <p:nvPr/>
        </p:nvSpPr>
        <p:spPr>
          <a:xfrm>
            <a:off x="685802" y="1828799"/>
            <a:ext cx="3001143" cy="369332"/>
          </a:xfrm>
          <a:prstGeom prst="rect">
            <a:avLst/>
          </a:prstGeom>
          <a:noFill/>
        </p:spPr>
        <p:txBody>
          <a:bodyPr wrap="none" rtlCol="0">
            <a:spAutoFit/>
          </a:bodyPr>
          <a:lstStyle/>
          <a:p>
            <a:r>
              <a:rPr lang="en-US" dirty="0" smtClean="0"/>
              <a:t>Enterprise Data Warehouse</a:t>
            </a:r>
            <a:endParaRPr lang="en-US" dirty="0"/>
          </a:p>
        </p:txBody>
      </p:sp>
      <p:sp>
        <p:nvSpPr>
          <p:cNvPr id="3" name="Rectangle 2"/>
          <p:cNvSpPr/>
          <p:nvPr/>
        </p:nvSpPr>
        <p:spPr>
          <a:xfrm>
            <a:off x="685802" y="6155429"/>
            <a:ext cx="7772398" cy="369332"/>
          </a:xfrm>
          <a:prstGeom prst="rect">
            <a:avLst/>
          </a:prstGeom>
        </p:spPr>
        <p:txBody>
          <a:bodyPr wrap="square">
            <a:spAutoFit/>
          </a:bodyPr>
          <a:lstStyle/>
          <a:p>
            <a:pPr marL="137160" indent="0">
              <a:buNone/>
            </a:pPr>
            <a:r>
              <a:rPr lang="en-US" dirty="0"/>
              <a:t>centered around a single instance database, data marts, ODS</a:t>
            </a:r>
          </a:p>
        </p:txBody>
      </p:sp>
    </p:spTree>
    <p:extLst>
      <p:ext uri="{BB962C8B-B14F-4D97-AF65-F5344CB8AC3E}">
        <p14:creationId xmlns:p14="http://schemas.microsoft.com/office/powerpoint/2010/main" val="2486749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37160" indent="0" fontAlgn="t"/>
            <a:r>
              <a:rPr lang="en-US" dirty="0" smtClean="0"/>
              <a:t>data sources for </a:t>
            </a:r>
            <a:r>
              <a:rPr lang="en-US" dirty="0"/>
              <a:t>the </a:t>
            </a:r>
            <a:r>
              <a:rPr lang="en-US" dirty="0" smtClean="0"/>
              <a:t>data </a:t>
            </a:r>
            <a:r>
              <a:rPr lang="en-US" dirty="0"/>
              <a:t>warehouse</a:t>
            </a:r>
          </a:p>
        </p:txBody>
      </p:sp>
      <p:sp>
        <p:nvSpPr>
          <p:cNvPr id="4" name="Rectangle 3"/>
          <p:cNvSpPr/>
          <p:nvPr/>
        </p:nvSpPr>
        <p:spPr>
          <a:xfrm>
            <a:off x="685800" y="2666999"/>
            <a:ext cx="7696200" cy="14478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2666999"/>
            <a:ext cx="7696200" cy="144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33800" y="4800600"/>
            <a:ext cx="2598788" cy="369332"/>
          </a:xfrm>
          <a:prstGeom prst="rect">
            <a:avLst/>
          </a:prstGeom>
          <a:noFill/>
        </p:spPr>
        <p:txBody>
          <a:bodyPr wrap="none" rtlCol="0">
            <a:spAutoFit/>
          </a:bodyPr>
          <a:lstStyle/>
          <a:p>
            <a:r>
              <a:rPr lang="en-US" dirty="0"/>
              <a:t>v</a:t>
            </a:r>
            <a:r>
              <a:rPr lang="en-US" dirty="0" smtClean="0"/>
              <a:t>ariety leads to hybrids</a:t>
            </a:r>
            <a:endParaRPr lang="en-US" dirty="0"/>
          </a:p>
        </p:txBody>
      </p:sp>
    </p:spTree>
    <p:extLst>
      <p:ext uri="{BB962C8B-B14F-4D97-AF65-F5344CB8AC3E}">
        <p14:creationId xmlns:p14="http://schemas.microsoft.com/office/powerpoint/2010/main" val="2776630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37160" indent="0" fontAlgn="t"/>
            <a:r>
              <a:rPr lang="en-US" dirty="0" smtClean="0"/>
              <a:t>extended </a:t>
            </a:r>
            <a:r>
              <a:rPr lang="en-US" dirty="0" smtClean="0"/>
              <a:t>data </a:t>
            </a:r>
            <a:r>
              <a:rPr lang="en-US" dirty="0"/>
              <a:t>warehouse</a:t>
            </a:r>
          </a:p>
        </p:txBody>
      </p:sp>
      <p:sp>
        <p:nvSpPr>
          <p:cNvPr id="4" name="Content Placeholder 3"/>
          <p:cNvSpPr>
            <a:spLocks noGrp="1"/>
          </p:cNvSpPr>
          <p:nvPr>
            <p:ph idx="1"/>
          </p:nvPr>
        </p:nvSpPr>
        <p:spPr>
          <a:xfrm>
            <a:off x="304800" y="1539239"/>
            <a:ext cx="8610600" cy="4709161"/>
          </a:xfrm>
        </p:spPr>
        <p:txBody>
          <a:bodyPr>
            <a:normAutofit/>
          </a:bodyPr>
          <a:lstStyle/>
          <a:p>
            <a:pPr marL="137160" indent="0">
              <a:buNone/>
            </a:pPr>
            <a:r>
              <a:rPr lang="en-US" dirty="0" smtClean="0"/>
              <a:t>Gartner – describes the evolution to the </a:t>
            </a:r>
            <a:r>
              <a:rPr lang="en-US" dirty="0"/>
              <a:t>Logical </a:t>
            </a:r>
            <a:r>
              <a:rPr lang="en-US" dirty="0" smtClean="0"/>
              <a:t>DW</a:t>
            </a:r>
            <a:endParaRPr lang="en-US" dirty="0"/>
          </a:p>
          <a:p>
            <a:pPr marL="137160" indent="0">
              <a:buNone/>
            </a:pPr>
            <a:r>
              <a:rPr lang="en-US" dirty="0"/>
              <a:t>TDWI – Environment</a:t>
            </a:r>
          </a:p>
          <a:p>
            <a:pPr marL="137160" indent="0">
              <a:buNone/>
            </a:pPr>
            <a:r>
              <a:rPr lang="en-US" dirty="0" smtClean="0"/>
              <a:t>Luminita – DW is </a:t>
            </a:r>
            <a:r>
              <a:rPr lang="en-US" dirty="0" smtClean="0"/>
              <a:t>becoming </a:t>
            </a:r>
            <a:r>
              <a:rPr lang="en-US" dirty="0" smtClean="0">
                <a:solidFill>
                  <a:srgbClr val="FF0000"/>
                </a:solidFill>
              </a:rPr>
              <a:t>extended</a:t>
            </a:r>
            <a:endParaRPr lang="en-US" dirty="0"/>
          </a:p>
          <a:p>
            <a:pPr marL="137160" indent="0">
              <a:buNone/>
            </a:pPr>
            <a:r>
              <a:rPr lang="en-US" dirty="0" smtClean="0"/>
              <a:t>	</a:t>
            </a:r>
            <a:r>
              <a:rPr lang="en-US" dirty="0" smtClean="0"/>
              <a:t>additional </a:t>
            </a:r>
            <a:r>
              <a:rPr lang="en-US" dirty="0" smtClean="0"/>
              <a:t>workloads for new data types</a:t>
            </a:r>
          </a:p>
          <a:p>
            <a:pPr marL="137160" indent="0">
              <a:buNone/>
            </a:pPr>
            <a:r>
              <a:rPr lang="en-US" dirty="0" smtClean="0"/>
              <a:t>	it </a:t>
            </a:r>
            <a:r>
              <a:rPr lang="en-US" dirty="0" smtClean="0"/>
              <a:t>includes NoSQL dbases</a:t>
            </a:r>
          </a:p>
          <a:p>
            <a:pPr marL="137160" indent="0">
              <a:buNone/>
            </a:pPr>
            <a:r>
              <a:rPr lang="en-US" dirty="0" smtClean="0"/>
              <a:t>	it </a:t>
            </a:r>
            <a:r>
              <a:rPr lang="en-US" dirty="0" smtClean="0"/>
              <a:t>includes a variety of analytical tools</a:t>
            </a:r>
          </a:p>
          <a:p>
            <a:pPr marL="137160" indent="0">
              <a:buNone/>
            </a:pPr>
            <a:r>
              <a:rPr lang="en-US" dirty="0"/>
              <a:t>t</a:t>
            </a:r>
            <a:r>
              <a:rPr lang="en-US" dirty="0" smtClean="0"/>
              <a:t>he vendors are in large numbers, fit for specific </a:t>
            </a:r>
            <a:r>
              <a:rPr lang="en-US" dirty="0" smtClean="0"/>
              <a:t>needs and use cases</a:t>
            </a:r>
            <a:endParaRPr lang="en-US" dirty="0" smtClean="0"/>
          </a:p>
          <a:p>
            <a:pPr marL="137160" indent="0">
              <a:buNone/>
            </a:pPr>
            <a:endParaRPr lang="en-US" dirty="0"/>
          </a:p>
        </p:txBody>
      </p:sp>
    </p:spTree>
    <p:extLst>
      <p:ext uri="{BB962C8B-B14F-4D97-AF65-F5344CB8AC3E}">
        <p14:creationId xmlns:p14="http://schemas.microsoft.com/office/powerpoint/2010/main" val="942269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ig data types</a:t>
            </a:r>
            <a:endParaRPr lang="en-US" dirty="0"/>
          </a:p>
        </p:txBody>
      </p:sp>
      <p:sp>
        <p:nvSpPr>
          <p:cNvPr id="5" name="Content Placeholder 4"/>
          <p:cNvSpPr>
            <a:spLocks noGrp="1"/>
          </p:cNvSpPr>
          <p:nvPr>
            <p:ph idx="1"/>
          </p:nvPr>
        </p:nvSpPr>
        <p:spPr>
          <a:xfrm>
            <a:off x="457200" y="1371600"/>
            <a:ext cx="8229600" cy="4876800"/>
          </a:xfrm>
        </p:spPr>
        <p:txBody>
          <a:bodyPr>
            <a:normAutofit/>
          </a:bodyPr>
          <a:lstStyle/>
          <a:p>
            <a:r>
              <a:rPr lang="en-US" dirty="0" smtClean="0"/>
              <a:t>The </a:t>
            </a:r>
            <a:r>
              <a:rPr lang="en-US" dirty="0"/>
              <a:t>format of the content</a:t>
            </a:r>
          </a:p>
          <a:p>
            <a:r>
              <a:rPr lang="en-US" dirty="0"/>
              <a:t>The type of data (transaction data, historical data, or master data, for example)</a:t>
            </a:r>
          </a:p>
          <a:p>
            <a:r>
              <a:rPr lang="en-US" dirty="0"/>
              <a:t>The frequency at which the data will be made available</a:t>
            </a:r>
          </a:p>
          <a:p>
            <a:r>
              <a:rPr lang="en-US" dirty="0"/>
              <a:t>The intent: how the data needs to be processed (ad-hoc query on the data, for example)</a:t>
            </a:r>
          </a:p>
          <a:p>
            <a:r>
              <a:rPr lang="en-US" dirty="0"/>
              <a:t>Whether the processing must take place in real time, near real time, or in batch mode.</a:t>
            </a:r>
            <a:endParaRPr lang="en-US" dirty="0">
              <a:effectLst/>
            </a:endParaRPr>
          </a:p>
        </p:txBody>
      </p:sp>
    </p:spTree>
    <p:extLst>
      <p:ext uri="{BB962C8B-B14F-4D97-AF65-F5344CB8AC3E}">
        <p14:creationId xmlns:p14="http://schemas.microsoft.com/office/powerpoint/2010/main" val="924552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the components</a:t>
            </a:r>
            <a:endParaRPr lang="en-US" dirty="0"/>
          </a:p>
        </p:txBody>
      </p:sp>
      <p:sp>
        <p:nvSpPr>
          <p:cNvPr id="5" name="Content Placeholder 4"/>
          <p:cNvSpPr>
            <a:spLocks noGrp="1"/>
          </p:cNvSpPr>
          <p:nvPr>
            <p:ph idx="1"/>
          </p:nvPr>
        </p:nvSpPr>
        <p:spPr>
          <a:xfrm>
            <a:off x="457200" y="1219200"/>
            <a:ext cx="8229600" cy="4876800"/>
          </a:xfrm>
        </p:spPr>
        <p:txBody>
          <a:bodyPr>
            <a:normAutofit/>
          </a:bodyPr>
          <a:lstStyle/>
          <a:p>
            <a:pPr marL="0" indent="0" algn="ctr">
              <a:buNone/>
            </a:pPr>
            <a:r>
              <a:rPr lang="en-US" dirty="0"/>
              <a:t>d</a:t>
            </a:r>
            <a:r>
              <a:rPr lang="en-US" dirty="0" smtClean="0"/>
              <a:t>ata standards</a:t>
            </a:r>
          </a:p>
          <a:p>
            <a:pPr marL="0" indent="0" algn="ctr">
              <a:buNone/>
            </a:pPr>
            <a:r>
              <a:rPr lang="en-US" dirty="0"/>
              <a:t>l</a:t>
            </a:r>
            <a:r>
              <a:rPr lang="en-US" dirty="0" smtClean="0"/>
              <a:t>ogical design</a:t>
            </a:r>
          </a:p>
          <a:p>
            <a:pPr marL="0" indent="0" algn="ctr">
              <a:buNone/>
            </a:pPr>
            <a:r>
              <a:rPr lang="en-US" dirty="0"/>
              <a:t>p</a:t>
            </a:r>
            <a:r>
              <a:rPr lang="en-US" dirty="0" smtClean="0"/>
              <a:t>hysical plan</a:t>
            </a:r>
          </a:p>
          <a:p>
            <a:pPr marL="0" indent="0" algn="ctr">
              <a:buNone/>
            </a:pPr>
            <a:r>
              <a:rPr lang="en-US" dirty="0"/>
              <a:t>c</a:t>
            </a:r>
            <a:r>
              <a:rPr lang="en-US" dirty="0" smtClean="0"/>
              <a:t>apabilities plan</a:t>
            </a:r>
          </a:p>
          <a:p>
            <a:pPr marL="0" indent="0" algn="ctr">
              <a:buNone/>
            </a:pPr>
            <a:r>
              <a:rPr lang="en-US" dirty="0"/>
              <a:t>p</a:t>
            </a:r>
            <a:r>
              <a:rPr lang="en-US" dirty="0" smtClean="0"/>
              <a:t>eople and processes to </a:t>
            </a:r>
            <a:r>
              <a:rPr lang="en-US" dirty="0" smtClean="0"/>
              <a:t>fit the changes</a:t>
            </a:r>
            <a:endParaRPr lang="en-US" dirty="0" smtClean="0"/>
          </a:p>
          <a:p>
            <a:pPr marL="0" indent="0" algn="ctr">
              <a:buNone/>
            </a:pPr>
            <a:r>
              <a:rPr lang="en-US" dirty="0"/>
              <a:t>t</a:t>
            </a:r>
            <a:r>
              <a:rPr lang="en-US" dirty="0" smtClean="0"/>
              <a:t>echnology appropriate for the </a:t>
            </a:r>
            <a:r>
              <a:rPr lang="en-US" dirty="0" smtClean="0"/>
              <a:t>job</a:t>
            </a:r>
          </a:p>
          <a:p>
            <a:pPr marL="0" indent="0" algn="ctr">
              <a:buNone/>
            </a:pPr>
            <a:endParaRPr lang="en-US" dirty="0"/>
          </a:p>
          <a:p>
            <a:pPr marL="0" indent="0" algn="ctr">
              <a:buNone/>
            </a:pPr>
            <a:r>
              <a:rPr lang="en-US" dirty="0" smtClean="0"/>
              <a:t>Changes in the way we work  </a:t>
            </a:r>
            <a:endParaRPr lang="en-US" dirty="0"/>
          </a:p>
        </p:txBody>
      </p:sp>
      <p:graphicFrame>
        <p:nvGraphicFramePr>
          <p:cNvPr id="4" name="Diagram 3"/>
          <p:cNvGraphicFramePr/>
          <p:nvPr>
            <p:extLst>
              <p:ext uri="{D42A27DB-BD31-4B8C-83A1-F6EECF244321}">
                <p14:modId xmlns:p14="http://schemas.microsoft.com/office/powerpoint/2010/main" val="3470193380"/>
              </p:ext>
            </p:extLst>
          </p:nvPr>
        </p:nvGraphicFramePr>
        <p:xfrm>
          <a:off x="3124200" y="5257800"/>
          <a:ext cx="2895600" cy="144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0247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Intro</a:t>
            </a:r>
          </a:p>
          <a:p>
            <a:r>
              <a:rPr lang="en-US" dirty="0" smtClean="0"/>
              <a:t>It’s 2016 – what’s new!</a:t>
            </a:r>
          </a:p>
          <a:p>
            <a:r>
              <a:rPr lang="en-US" dirty="0" smtClean="0"/>
              <a:t>Use cases for data</a:t>
            </a:r>
          </a:p>
          <a:p>
            <a:r>
              <a:rPr lang="en-US" dirty="0" smtClean="0"/>
              <a:t>Everyday pressures and big data</a:t>
            </a:r>
          </a:p>
          <a:p>
            <a:r>
              <a:rPr lang="en-US" dirty="0" smtClean="0"/>
              <a:t>Traditional </a:t>
            </a:r>
            <a:r>
              <a:rPr lang="en-US" dirty="0" err="1" smtClean="0"/>
              <a:t>dw</a:t>
            </a:r>
            <a:r>
              <a:rPr lang="en-US" dirty="0" smtClean="0"/>
              <a:t> and how it extends</a:t>
            </a:r>
          </a:p>
          <a:p>
            <a:r>
              <a:rPr lang="en-US" dirty="0" smtClean="0"/>
              <a:t>Components</a:t>
            </a:r>
          </a:p>
          <a:p>
            <a:r>
              <a:rPr lang="en-US" dirty="0" smtClean="0"/>
              <a:t>Hadoop</a:t>
            </a:r>
          </a:p>
          <a:p>
            <a:endParaRPr lang="en-US" dirty="0" smtClean="0"/>
          </a:p>
          <a:p>
            <a:endParaRPr lang="en-US" dirty="0"/>
          </a:p>
        </p:txBody>
      </p:sp>
    </p:spTree>
    <p:extLst>
      <p:ext uri="{BB962C8B-B14F-4D97-AF65-F5344CB8AC3E}">
        <p14:creationId xmlns:p14="http://schemas.microsoft.com/office/powerpoint/2010/main" val="3013140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started with Hadoop</a:t>
            </a:r>
            <a:endParaRPr lang="en-US" dirty="0"/>
          </a:p>
        </p:txBody>
      </p:sp>
      <p:sp>
        <p:nvSpPr>
          <p:cNvPr id="5" name="Content Placeholder 4"/>
          <p:cNvSpPr>
            <a:spLocks noGrp="1"/>
          </p:cNvSpPr>
          <p:nvPr>
            <p:ph idx="1"/>
          </p:nvPr>
        </p:nvSpPr>
        <p:spPr>
          <a:xfrm>
            <a:off x="457200" y="1371601"/>
            <a:ext cx="8229600" cy="4876800"/>
          </a:xfrm>
        </p:spPr>
        <p:txBody>
          <a:bodyPr>
            <a:normAutofit fontScale="70000" lnSpcReduction="20000"/>
          </a:bodyPr>
          <a:lstStyle/>
          <a:p>
            <a:pPr marL="137160" indent="0">
              <a:buNone/>
            </a:pPr>
            <a:r>
              <a:rPr lang="en-US" dirty="0"/>
              <a:t>Hadoop is a distributed file management and analysis approach where data is split into equal sized flat file and stored in distributed platform and processed. </a:t>
            </a:r>
            <a:endParaRPr lang="en-US" dirty="0" smtClean="0"/>
          </a:p>
          <a:p>
            <a:pPr marL="137160" indent="0">
              <a:buNone/>
            </a:pPr>
            <a:endParaRPr lang="en-US" dirty="0" smtClean="0"/>
          </a:p>
          <a:p>
            <a:pPr marL="137160" indent="0">
              <a:buNone/>
            </a:pPr>
            <a:r>
              <a:rPr lang="en-US" dirty="0" smtClean="0"/>
              <a:t>It </a:t>
            </a:r>
            <a:r>
              <a:rPr lang="en-US" dirty="0"/>
              <a:t>does not support updates or changes into the existing record which is an important process in a data warehouse system. </a:t>
            </a:r>
            <a:endParaRPr lang="en-US" dirty="0" smtClean="0"/>
          </a:p>
          <a:p>
            <a:pPr marL="137160" indent="0">
              <a:buNone/>
            </a:pPr>
            <a:r>
              <a:rPr lang="en-US" dirty="0" smtClean="0"/>
              <a:t>Hadoop </a:t>
            </a:r>
            <a:r>
              <a:rPr lang="en-US" dirty="0"/>
              <a:t>cannot be a replacement to a traditional data warehouse. </a:t>
            </a:r>
            <a:endParaRPr lang="en-US" dirty="0" smtClean="0"/>
          </a:p>
          <a:p>
            <a:pPr marL="137160" indent="0">
              <a:buNone/>
            </a:pPr>
            <a:endParaRPr lang="en-US" dirty="0" smtClean="0"/>
          </a:p>
          <a:p>
            <a:pPr marL="137160" indent="0">
              <a:buNone/>
            </a:pPr>
            <a:r>
              <a:rPr lang="en-US" dirty="0" smtClean="0"/>
              <a:t>Therefore</a:t>
            </a:r>
            <a:r>
              <a:rPr lang="en-US" dirty="0"/>
              <a:t>, </a:t>
            </a:r>
            <a:r>
              <a:rPr lang="en-US" dirty="0" smtClean="0"/>
              <a:t>big data </a:t>
            </a:r>
            <a:r>
              <a:rPr lang="en-US" dirty="0"/>
              <a:t>can be implemented as an extension of a traditional Data Warehouse to support real time and unstructured data management and analysis</a:t>
            </a:r>
            <a:r>
              <a:rPr lang="en-US" dirty="0" smtClean="0"/>
              <a:t>.</a:t>
            </a:r>
          </a:p>
          <a:p>
            <a:pPr marL="137160" indent="0">
              <a:buNone/>
            </a:pPr>
            <a:endParaRPr lang="en-US" dirty="0" smtClean="0"/>
          </a:p>
          <a:p>
            <a:pPr marL="137160" indent="0">
              <a:buNone/>
            </a:pPr>
            <a:r>
              <a:rPr lang="en-US" dirty="0"/>
              <a:t>Several Business Intelligence (BI) and DW technology vendors have tried to integrate Hadoop technology with their DW technology to make a seamless analysis of structured and unstructured data stored on two different environments from single user interface and produce integrated business analytics results. </a:t>
            </a:r>
          </a:p>
        </p:txBody>
      </p:sp>
    </p:spTree>
    <p:extLst>
      <p:ext uri="{BB962C8B-B14F-4D97-AF65-F5344CB8AC3E}">
        <p14:creationId xmlns:p14="http://schemas.microsoft.com/office/powerpoint/2010/main" val="1800145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hared nothing architecture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905000"/>
            <a:ext cx="766762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655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t"/>
            <a:r>
              <a:rPr lang="en-US" dirty="0" smtClean="0"/>
              <a:t>benefits </a:t>
            </a:r>
            <a:r>
              <a:rPr lang="en-US" dirty="0"/>
              <a:t>and capabilities of the </a:t>
            </a:r>
            <a:r>
              <a:rPr lang="en-US" dirty="0" smtClean="0"/>
              <a:t>new environment</a:t>
            </a:r>
            <a:endParaRPr lang="en-US" dirty="0"/>
          </a:p>
        </p:txBody>
      </p:sp>
      <p:sp>
        <p:nvSpPr>
          <p:cNvPr id="5" name="Content Placeholder 4"/>
          <p:cNvSpPr>
            <a:spLocks noGrp="1"/>
          </p:cNvSpPr>
          <p:nvPr>
            <p:ph idx="1"/>
          </p:nvPr>
        </p:nvSpPr>
        <p:spPr>
          <a:xfrm>
            <a:off x="457200" y="1524000"/>
            <a:ext cx="8229600" cy="4876800"/>
          </a:xfrm>
        </p:spPr>
        <p:txBody>
          <a:bodyPr>
            <a:normAutofit/>
          </a:bodyPr>
          <a:lstStyle/>
          <a:p>
            <a:pPr marL="137160" indent="0" fontAlgn="t">
              <a:buNone/>
            </a:pPr>
            <a:r>
              <a:rPr lang="en-US" dirty="0" err="1"/>
              <a:t>h</a:t>
            </a:r>
            <a:r>
              <a:rPr lang="en-US" dirty="0" err="1" smtClean="0"/>
              <a:t>adoop</a:t>
            </a:r>
            <a:r>
              <a:rPr lang="en-US" dirty="0" smtClean="0"/>
              <a:t> ecosystem</a:t>
            </a:r>
          </a:p>
          <a:p>
            <a:pPr marL="137160" indent="0" fontAlgn="t">
              <a:buNone/>
            </a:pPr>
            <a:r>
              <a:rPr lang="en-US" dirty="0" smtClean="0"/>
              <a:t>	analytics is custom </a:t>
            </a:r>
            <a:r>
              <a:rPr lang="en-US" dirty="0"/>
              <a:t>code (MapReduce, Pig, R, </a:t>
            </a:r>
            <a:r>
              <a:rPr lang="en-US" dirty="0" smtClean="0"/>
              <a:t>	Python</a:t>
            </a:r>
            <a:r>
              <a:rPr lang="en-US" dirty="0"/>
              <a:t>, </a:t>
            </a:r>
            <a:r>
              <a:rPr lang="en-US" dirty="0" smtClean="0"/>
              <a:t>Scala</a:t>
            </a:r>
            <a:r>
              <a:rPr lang="en-US" dirty="0" smtClean="0"/>
              <a:t>)</a:t>
            </a:r>
            <a:endParaRPr lang="en-US" dirty="0" smtClean="0"/>
          </a:p>
          <a:p>
            <a:pPr marL="137160" indent="0" fontAlgn="t">
              <a:buNone/>
            </a:pPr>
            <a:r>
              <a:rPr lang="en-US" dirty="0"/>
              <a:t>	</a:t>
            </a:r>
            <a:r>
              <a:rPr lang="en-US" dirty="0" smtClean="0"/>
              <a:t>machine </a:t>
            </a:r>
            <a:r>
              <a:rPr lang="en-US" dirty="0"/>
              <a:t>learning projects (Mahout) and </a:t>
            </a:r>
            <a:r>
              <a:rPr lang="en-US" dirty="0" smtClean="0"/>
              <a:t>	libraries </a:t>
            </a:r>
            <a:r>
              <a:rPr lang="en-US" dirty="0"/>
              <a:t>(Spark Machine Learning Library </a:t>
            </a:r>
            <a:r>
              <a:rPr lang="en-US" dirty="0" smtClean="0"/>
              <a:t>	[</a:t>
            </a:r>
            <a:r>
              <a:rPr lang="en-US" dirty="0" err="1"/>
              <a:t>MLlib</a:t>
            </a:r>
            <a:r>
              <a:rPr lang="en-US" dirty="0" smtClean="0"/>
              <a:t>])</a:t>
            </a:r>
            <a:endParaRPr lang="en-US" dirty="0" smtClean="0"/>
          </a:p>
          <a:p>
            <a:pPr marL="137160" indent="0" fontAlgn="t">
              <a:buNone/>
            </a:pPr>
            <a:r>
              <a:rPr lang="en-US" dirty="0"/>
              <a:t>	</a:t>
            </a:r>
            <a:r>
              <a:rPr lang="en-US" dirty="0" smtClean="0"/>
              <a:t>search </a:t>
            </a:r>
            <a:r>
              <a:rPr lang="en-US" dirty="0"/>
              <a:t>(Lucene and </a:t>
            </a:r>
            <a:r>
              <a:rPr lang="en-US" dirty="0" err="1" smtClean="0"/>
              <a:t>Solr</a:t>
            </a:r>
            <a:r>
              <a:rPr lang="en-US" dirty="0" smtClean="0"/>
              <a:t>)</a:t>
            </a:r>
          </a:p>
          <a:p>
            <a:pPr marL="137160" indent="0" fontAlgn="t">
              <a:buNone/>
            </a:pPr>
            <a:r>
              <a:rPr lang="en-US" dirty="0" smtClean="0"/>
              <a:t>	other myriad </a:t>
            </a:r>
            <a:r>
              <a:rPr lang="en-US" dirty="0"/>
              <a:t>of third-party </a:t>
            </a:r>
            <a:r>
              <a:rPr lang="en-US" dirty="0" smtClean="0"/>
              <a:t>tools</a:t>
            </a:r>
            <a:endParaRPr lang="en-US" dirty="0">
              <a:solidFill>
                <a:schemeClr val="bg1">
                  <a:lumMod val="65000"/>
                </a:schemeClr>
              </a:solidFill>
            </a:endParaRPr>
          </a:p>
        </p:txBody>
      </p:sp>
    </p:spTree>
    <p:extLst>
      <p:ext uri="{BB962C8B-B14F-4D97-AF65-F5344CB8AC3E}">
        <p14:creationId xmlns:p14="http://schemas.microsoft.com/office/powerpoint/2010/main" val="2892678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t"/>
            <a:r>
              <a:rPr lang="en-US" dirty="0" smtClean="0"/>
              <a:t>benefits </a:t>
            </a:r>
            <a:r>
              <a:rPr lang="en-US" dirty="0"/>
              <a:t>and capabilities of the </a:t>
            </a:r>
            <a:r>
              <a:rPr lang="en-US" dirty="0" smtClean="0"/>
              <a:t>new environment</a:t>
            </a:r>
            <a:endParaRPr lang="en-US" dirty="0"/>
          </a:p>
        </p:txBody>
      </p:sp>
      <p:sp>
        <p:nvSpPr>
          <p:cNvPr id="5" name="Content Placeholder 4"/>
          <p:cNvSpPr>
            <a:spLocks noGrp="1"/>
          </p:cNvSpPr>
          <p:nvPr>
            <p:ph idx="1"/>
          </p:nvPr>
        </p:nvSpPr>
        <p:spPr>
          <a:xfrm>
            <a:off x="457200" y="1524000"/>
            <a:ext cx="8229600" cy="4876800"/>
          </a:xfrm>
        </p:spPr>
        <p:txBody>
          <a:bodyPr>
            <a:normAutofit/>
          </a:bodyPr>
          <a:lstStyle/>
          <a:p>
            <a:pPr marL="137160" indent="0" fontAlgn="t">
              <a:buNone/>
            </a:pPr>
            <a:r>
              <a:rPr lang="en-US" dirty="0" smtClean="0"/>
              <a:t>New workloads</a:t>
            </a:r>
          </a:p>
          <a:p>
            <a:pPr marL="137160" indent="0" fontAlgn="t">
              <a:buNone/>
            </a:pPr>
            <a:r>
              <a:rPr lang="en-US" dirty="0"/>
              <a:t>	</a:t>
            </a:r>
            <a:r>
              <a:rPr lang="en-US" dirty="0" smtClean="0"/>
              <a:t>ingestion of brokered data</a:t>
            </a:r>
          </a:p>
          <a:p>
            <a:pPr marL="137160" indent="0" fontAlgn="t">
              <a:buNone/>
            </a:pPr>
            <a:r>
              <a:rPr lang="en-US" dirty="0"/>
              <a:t>	</a:t>
            </a:r>
            <a:r>
              <a:rPr lang="en-US" dirty="0" smtClean="0"/>
              <a:t>data provenance in presentation</a:t>
            </a:r>
            <a:endParaRPr lang="en-US" dirty="0" smtClean="0"/>
          </a:p>
          <a:p>
            <a:pPr marL="137160" indent="0" fontAlgn="t">
              <a:buNone/>
            </a:pPr>
            <a:r>
              <a:rPr lang="en-US" dirty="0" smtClean="0"/>
              <a:t>	</a:t>
            </a:r>
            <a:r>
              <a:rPr lang="en-US" dirty="0" smtClean="0"/>
              <a:t>truly distributed systems – </a:t>
            </a:r>
            <a:r>
              <a:rPr lang="en-US" dirty="0" err="1" smtClean="0"/>
              <a:t>Ryak</a:t>
            </a:r>
            <a:r>
              <a:rPr lang="en-US" dirty="0" smtClean="0"/>
              <a:t> and Basho</a:t>
            </a:r>
          </a:p>
          <a:p>
            <a:pPr marL="137160" indent="0" fontAlgn="t">
              <a:buNone/>
            </a:pPr>
            <a:r>
              <a:rPr lang="en-US" dirty="0"/>
              <a:t>	</a:t>
            </a:r>
            <a:r>
              <a:rPr lang="en-US" dirty="0" smtClean="0"/>
              <a:t>very-very large system using </a:t>
            </a:r>
            <a:r>
              <a:rPr lang="en-US" dirty="0" err="1" smtClean="0"/>
              <a:t>Mongodb</a:t>
            </a:r>
            <a:r>
              <a:rPr lang="en-US" dirty="0" smtClean="0"/>
              <a:t> – eBay, amazon, </a:t>
            </a:r>
          </a:p>
          <a:p>
            <a:pPr marL="137160" indent="0" fontAlgn="t">
              <a:buNone/>
            </a:pPr>
            <a:r>
              <a:rPr lang="en-US" dirty="0" smtClean="0"/>
              <a:t>	Real time data mixed with </a:t>
            </a:r>
            <a:r>
              <a:rPr lang="en-US" dirty="0" err="1" smtClean="0"/>
              <a:t>hadoop</a:t>
            </a:r>
            <a:r>
              <a:rPr lang="en-US" dirty="0" smtClean="0"/>
              <a:t> 	distributed data and ML techniques give us 	fraud detection</a:t>
            </a:r>
            <a:endParaRPr lang="en-US" dirty="0"/>
          </a:p>
        </p:txBody>
      </p:sp>
    </p:spTree>
    <p:extLst>
      <p:ext uri="{BB962C8B-B14F-4D97-AF65-F5344CB8AC3E}">
        <p14:creationId xmlns:p14="http://schemas.microsoft.com/office/powerpoint/2010/main" val="4241491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t>
            </a:r>
            <a:r>
              <a:rPr lang="en-US" dirty="0" smtClean="0"/>
              <a:t>raditional data warehouse</a:t>
            </a:r>
            <a:br>
              <a:rPr lang="en-US" dirty="0" smtClean="0"/>
            </a:br>
            <a:r>
              <a:rPr lang="en-US" dirty="0" smtClean="0"/>
              <a:t>is changing</a:t>
            </a:r>
            <a:endParaRPr lang="en-US" dirty="0"/>
          </a:p>
        </p:txBody>
      </p:sp>
      <p:sp>
        <p:nvSpPr>
          <p:cNvPr id="5" name="Content Placeholder 4"/>
          <p:cNvSpPr>
            <a:spLocks noGrp="1"/>
          </p:cNvSpPr>
          <p:nvPr>
            <p:ph idx="1"/>
          </p:nvPr>
        </p:nvSpPr>
        <p:spPr>
          <a:xfrm>
            <a:off x="457200" y="1524000"/>
            <a:ext cx="8229600" cy="4876800"/>
          </a:xfrm>
        </p:spPr>
        <p:txBody>
          <a:bodyPr>
            <a:normAutofit lnSpcReduction="10000"/>
          </a:bodyPr>
          <a:lstStyle/>
          <a:p>
            <a:pPr marL="0" indent="0">
              <a:buNone/>
            </a:pPr>
            <a:r>
              <a:rPr lang="en-US" dirty="0"/>
              <a:t>l</a:t>
            </a:r>
            <a:r>
              <a:rPr lang="en-US" dirty="0" smtClean="0"/>
              <a:t>ogical models – data concepts and relationships</a:t>
            </a:r>
          </a:p>
          <a:p>
            <a:pPr marL="0" indent="0">
              <a:buNone/>
            </a:pPr>
            <a:r>
              <a:rPr lang="en-US" dirty="0" smtClean="0"/>
              <a:t>			standards</a:t>
            </a:r>
          </a:p>
          <a:p>
            <a:pPr marL="0" indent="0">
              <a:buNone/>
            </a:pPr>
            <a:r>
              <a:rPr lang="en-US" dirty="0" smtClean="0"/>
              <a:t>			semantics and ontologies</a:t>
            </a:r>
          </a:p>
          <a:p>
            <a:pPr marL="0" indent="0">
              <a:buNone/>
            </a:pPr>
            <a:r>
              <a:rPr lang="en-US" dirty="0"/>
              <a:t>p</a:t>
            </a:r>
            <a:r>
              <a:rPr lang="en-US" dirty="0" smtClean="0"/>
              <a:t>hysical models – describe the deployment</a:t>
            </a:r>
          </a:p>
          <a:p>
            <a:pPr marL="0" indent="0">
              <a:buNone/>
            </a:pPr>
            <a:r>
              <a:rPr lang="en-US" dirty="0" smtClean="0"/>
              <a:t>			the data structures</a:t>
            </a:r>
          </a:p>
          <a:p>
            <a:pPr marL="0" indent="0">
              <a:buNone/>
            </a:pPr>
            <a:r>
              <a:rPr lang="en-US" dirty="0" smtClean="0"/>
              <a:t>			server topology ( recent years it 			was the focus of architecture)</a:t>
            </a:r>
          </a:p>
          <a:p>
            <a:pPr marL="0" indent="0">
              <a:buNone/>
            </a:pPr>
            <a:r>
              <a:rPr lang="en-US" dirty="0"/>
              <a:t>i</a:t>
            </a:r>
            <a:r>
              <a:rPr lang="en-US" dirty="0" smtClean="0"/>
              <a:t>ntegration – 	most complex domain</a:t>
            </a:r>
          </a:p>
          <a:p>
            <a:pPr marL="0" indent="0">
              <a:buNone/>
            </a:pPr>
            <a:r>
              <a:rPr lang="en-US" dirty="0"/>
              <a:t>g</a:t>
            </a:r>
            <a:r>
              <a:rPr lang="en-US" dirty="0" smtClean="0"/>
              <a:t>overnance – 	standards for interaction</a:t>
            </a:r>
          </a:p>
          <a:p>
            <a:pPr marL="0" indent="0">
              <a:buNone/>
            </a:pPr>
            <a:r>
              <a:rPr lang="en-US" dirty="0" smtClean="0"/>
              <a:t>			data quality</a:t>
            </a:r>
            <a:endParaRPr lang="en-US" dirty="0"/>
          </a:p>
        </p:txBody>
      </p:sp>
    </p:spTree>
    <p:extLst>
      <p:ext uri="{BB962C8B-B14F-4D97-AF65-F5344CB8AC3E}">
        <p14:creationId xmlns:p14="http://schemas.microsoft.com/office/powerpoint/2010/main" val="709575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tiered architecture</a:t>
            </a:r>
            <a:endParaRPr lang="en-US" dirty="0"/>
          </a:p>
        </p:txBody>
      </p:sp>
      <p:sp>
        <p:nvSpPr>
          <p:cNvPr id="3" name="Rectangle 2"/>
          <p:cNvSpPr/>
          <p:nvPr/>
        </p:nvSpPr>
        <p:spPr>
          <a:xfrm>
            <a:off x="533400" y="2514600"/>
            <a:ext cx="15240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Hadoop</a:t>
            </a:r>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4" name="Rectangle 3"/>
          <p:cNvSpPr/>
          <p:nvPr/>
        </p:nvSpPr>
        <p:spPr>
          <a:xfrm>
            <a:off x="685800" y="3810000"/>
            <a:ext cx="1219200" cy="53339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Analytics</a:t>
            </a:r>
            <a:endParaRPr lang="en-US" dirty="0"/>
          </a:p>
        </p:txBody>
      </p:sp>
      <p:sp>
        <p:nvSpPr>
          <p:cNvPr id="6" name="Rectangle 5"/>
          <p:cNvSpPr/>
          <p:nvPr/>
        </p:nvSpPr>
        <p:spPr>
          <a:xfrm>
            <a:off x="5334000" y="4038600"/>
            <a:ext cx="152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Hadoop</a:t>
            </a:r>
            <a:endParaRPr lang="en-US" dirty="0"/>
          </a:p>
          <a:p>
            <a:pPr algn="ctr"/>
            <a:endParaRPr lang="en-US" dirty="0" smtClean="0"/>
          </a:p>
          <a:p>
            <a:pPr algn="ctr"/>
            <a:endParaRPr lang="en-US" dirty="0"/>
          </a:p>
        </p:txBody>
      </p:sp>
      <p:sp>
        <p:nvSpPr>
          <p:cNvPr id="7" name="Rectangle 6"/>
          <p:cNvSpPr/>
          <p:nvPr/>
        </p:nvSpPr>
        <p:spPr>
          <a:xfrm>
            <a:off x="5334000" y="1371600"/>
            <a:ext cx="33528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Analytics</a:t>
            </a:r>
          </a:p>
          <a:p>
            <a:pPr algn="ctr"/>
            <a:r>
              <a:rPr lang="en-US" dirty="0"/>
              <a:t>d</a:t>
            </a:r>
            <a:r>
              <a:rPr lang="en-US" dirty="0" smtClean="0"/>
              <a:t>ata science ] app dev ] ad hoc</a:t>
            </a:r>
            <a:endParaRPr lang="en-US" dirty="0"/>
          </a:p>
        </p:txBody>
      </p:sp>
      <p:sp>
        <p:nvSpPr>
          <p:cNvPr id="8" name="Rectangle 7"/>
          <p:cNvSpPr/>
          <p:nvPr/>
        </p:nvSpPr>
        <p:spPr>
          <a:xfrm>
            <a:off x="7040880" y="4038600"/>
            <a:ext cx="152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r>
              <a:rPr lang="en-US" dirty="0" smtClean="0"/>
              <a:t>ther data sources</a:t>
            </a:r>
          </a:p>
          <a:p>
            <a:pPr algn="ctr"/>
            <a:endParaRPr lang="en-US" dirty="0" smtClean="0"/>
          </a:p>
        </p:txBody>
      </p:sp>
      <p:sp>
        <p:nvSpPr>
          <p:cNvPr id="9" name="Rectangle 8"/>
          <p:cNvSpPr/>
          <p:nvPr/>
        </p:nvSpPr>
        <p:spPr>
          <a:xfrm>
            <a:off x="5334000" y="2666999"/>
            <a:ext cx="3230880" cy="6858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r>
              <a:rPr lang="en-US" dirty="0" smtClean="0"/>
              <a:t>ntegration and metadata</a:t>
            </a:r>
            <a:endParaRPr lang="en-US" dirty="0"/>
          </a:p>
        </p:txBody>
      </p:sp>
      <p:sp>
        <p:nvSpPr>
          <p:cNvPr id="10" name="Right Arrow 9"/>
          <p:cNvSpPr/>
          <p:nvPr/>
        </p:nvSpPr>
        <p:spPr>
          <a:xfrm>
            <a:off x="2286000" y="3200401"/>
            <a:ext cx="2590800" cy="7620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705602" y="2209801"/>
            <a:ext cx="380999" cy="5333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a:off x="5867400" y="3352801"/>
            <a:ext cx="457200" cy="762000"/>
          </a:xfrm>
          <a:prstGeom prst="up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3" name="Up-Down Arrow 12"/>
          <p:cNvSpPr/>
          <p:nvPr/>
        </p:nvSpPr>
        <p:spPr>
          <a:xfrm>
            <a:off x="7574280" y="3352801"/>
            <a:ext cx="457200" cy="762000"/>
          </a:xfrm>
          <a:prstGeom prst="up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5334000" y="5257801"/>
            <a:ext cx="323088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000" dirty="0" smtClean="0"/>
              <a:t>Extended data warehouse architecture</a:t>
            </a:r>
            <a:endParaRPr lang="en-US" sz="2000" dirty="0"/>
          </a:p>
        </p:txBody>
      </p:sp>
      <p:sp>
        <p:nvSpPr>
          <p:cNvPr id="15" name="Title 1"/>
          <p:cNvSpPr txBox="1">
            <a:spLocks/>
          </p:cNvSpPr>
          <p:nvPr/>
        </p:nvSpPr>
        <p:spPr>
          <a:xfrm>
            <a:off x="152400" y="4953000"/>
            <a:ext cx="2819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000" dirty="0" smtClean="0"/>
              <a:t>Single tier</a:t>
            </a:r>
          </a:p>
          <a:p>
            <a:r>
              <a:rPr lang="en-US" sz="2000" dirty="0" smtClean="0"/>
              <a:t>architecture</a:t>
            </a:r>
            <a:endParaRPr lang="en-US" sz="2000" dirty="0"/>
          </a:p>
        </p:txBody>
      </p:sp>
    </p:spTree>
    <p:extLst>
      <p:ext uri="{BB962C8B-B14F-4D97-AF65-F5344CB8AC3E}">
        <p14:creationId xmlns:p14="http://schemas.microsoft.com/office/powerpoint/2010/main" val="1348623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a:t>
            </a:r>
            <a:endParaRPr lang="en-US" dirty="0"/>
          </a:p>
        </p:txBody>
      </p:sp>
      <p:sp>
        <p:nvSpPr>
          <p:cNvPr id="5" name="Content Placeholder 4"/>
          <p:cNvSpPr>
            <a:spLocks noGrp="1"/>
          </p:cNvSpPr>
          <p:nvPr>
            <p:ph idx="1"/>
          </p:nvPr>
        </p:nvSpPr>
        <p:spPr>
          <a:xfrm>
            <a:off x="457200" y="1371601"/>
            <a:ext cx="8229600" cy="4876800"/>
          </a:xfrm>
        </p:spPr>
        <p:txBody>
          <a:bodyPr>
            <a:normAutofit lnSpcReduction="10000"/>
          </a:bodyPr>
          <a:lstStyle/>
          <a:p>
            <a:pPr marL="137160" indent="0" algn="ctr">
              <a:buNone/>
            </a:pPr>
            <a:r>
              <a:rPr lang="en-US" dirty="0"/>
              <a:t>largest taxi company has no taxis-</a:t>
            </a:r>
            <a:r>
              <a:rPr lang="en-US" dirty="0" err="1"/>
              <a:t>uber</a:t>
            </a:r>
            <a:endParaRPr lang="en-US" dirty="0"/>
          </a:p>
          <a:p>
            <a:pPr marL="137160" indent="0" algn="ctr">
              <a:buNone/>
            </a:pPr>
            <a:r>
              <a:rPr lang="en-US" dirty="0"/>
              <a:t>largest hotel company has no hotels – </a:t>
            </a:r>
            <a:r>
              <a:rPr lang="en-US" dirty="0" err="1"/>
              <a:t>airbnb</a:t>
            </a:r>
            <a:endParaRPr lang="en-US" dirty="0"/>
          </a:p>
          <a:p>
            <a:pPr marL="137160" indent="0" algn="ctr">
              <a:buNone/>
            </a:pPr>
            <a:r>
              <a:rPr lang="en-US" dirty="0"/>
              <a:t>Largest retailer has no inventory - amazon</a:t>
            </a:r>
          </a:p>
          <a:p>
            <a:pPr marL="137160" indent="0" algn="ctr">
              <a:buNone/>
            </a:pPr>
            <a:endParaRPr lang="en-US" dirty="0"/>
          </a:p>
          <a:p>
            <a:pPr marL="137160" indent="0" algn="ctr">
              <a:buNone/>
            </a:pPr>
            <a:r>
              <a:rPr lang="en-US" dirty="0" smtClean="0"/>
              <a:t>open source / adaptive sourcing</a:t>
            </a:r>
            <a:endParaRPr lang="en-US" dirty="0" smtClean="0"/>
          </a:p>
          <a:p>
            <a:pPr marL="137160" indent="0" algn="ctr">
              <a:buNone/>
            </a:pPr>
            <a:r>
              <a:rPr lang="en-US" dirty="0"/>
              <a:t>e</a:t>
            </a:r>
            <a:r>
              <a:rPr lang="en-US" dirty="0" smtClean="0"/>
              <a:t>cosystems for extra large ( 10 billions of ) something</a:t>
            </a:r>
          </a:p>
          <a:p>
            <a:pPr marL="137160" indent="0" algn="ctr">
              <a:buNone/>
            </a:pPr>
            <a:r>
              <a:rPr lang="en-US" dirty="0"/>
              <a:t>b</a:t>
            </a:r>
            <a:r>
              <a:rPr lang="en-US" dirty="0" smtClean="0"/>
              <a:t>reak stuff and move fast ( </a:t>
            </a:r>
            <a:r>
              <a:rPr lang="en-US" dirty="0" err="1" smtClean="0"/>
              <a:t>facebook</a:t>
            </a:r>
            <a:r>
              <a:rPr lang="en-US" dirty="0" smtClean="0"/>
              <a:t>?)</a:t>
            </a:r>
          </a:p>
          <a:p>
            <a:pPr marL="137160" indent="0" algn="ctr">
              <a:buNone/>
            </a:pPr>
            <a:r>
              <a:rPr lang="en-US" dirty="0" smtClean="0"/>
              <a:t>fearless</a:t>
            </a:r>
          </a:p>
          <a:p>
            <a:pPr marL="137160" indent="0" algn="ctr">
              <a:buNone/>
            </a:pPr>
            <a:r>
              <a:rPr lang="en-US" dirty="0"/>
              <a:t>w</a:t>
            </a:r>
            <a:r>
              <a:rPr lang="en-US" dirty="0" smtClean="0"/>
              <a:t>e don’t walk we are </a:t>
            </a:r>
            <a:r>
              <a:rPr lang="en-US" dirty="0" smtClean="0"/>
              <a:t>running</a:t>
            </a:r>
          </a:p>
          <a:p>
            <a:pPr marL="137160" indent="0" algn="ctr">
              <a:buNone/>
            </a:pPr>
            <a:endParaRPr lang="en-US" dirty="0"/>
          </a:p>
        </p:txBody>
      </p:sp>
    </p:spTree>
    <p:extLst>
      <p:ext uri="{BB962C8B-B14F-4D97-AF65-F5344CB8AC3E}">
        <p14:creationId xmlns:p14="http://schemas.microsoft.com/office/powerpoint/2010/main" val="2133892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ne extended architecture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2"/>
            <a:ext cx="7474268"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33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91" y="1272772"/>
            <a:ext cx="8605571" cy="422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1541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t"/>
            <a:r>
              <a:rPr lang="en-US" dirty="0" smtClean="0"/>
              <a:t>benefits </a:t>
            </a:r>
            <a:r>
              <a:rPr lang="en-US" dirty="0"/>
              <a:t>and </a:t>
            </a:r>
            <a:r>
              <a:rPr lang="en-US" dirty="0" smtClean="0"/>
              <a:t>new capabilities</a:t>
            </a:r>
            <a:endParaRPr lang="en-US" dirty="0"/>
          </a:p>
        </p:txBody>
      </p:sp>
      <p:sp>
        <p:nvSpPr>
          <p:cNvPr id="5" name="Content Placeholder 4"/>
          <p:cNvSpPr>
            <a:spLocks noGrp="1"/>
          </p:cNvSpPr>
          <p:nvPr>
            <p:ph idx="1"/>
          </p:nvPr>
        </p:nvSpPr>
        <p:spPr>
          <a:xfrm>
            <a:off x="457200" y="1524000"/>
            <a:ext cx="8229600" cy="4876800"/>
          </a:xfrm>
        </p:spPr>
        <p:txBody>
          <a:bodyPr>
            <a:normAutofit/>
          </a:bodyPr>
          <a:lstStyle/>
          <a:p>
            <a:pPr marL="137160" indent="0" fontAlgn="t">
              <a:buNone/>
            </a:pPr>
            <a:r>
              <a:rPr lang="en-US" dirty="0" smtClean="0"/>
              <a:t>	</a:t>
            </a:r>
            <a:r>
              <a:rPr lang="en-US" dirty="0" smtClean="0"/>
              <a:t>ability to process big </a:t>
            </a:r>
            <a:r>
              <a:rPr lang="en-US" dirty="0" smtClean="0"/>
              <a:t>data</a:t>
            </a:r>
          </a:p>
          <a:p>
            <a:pPr marL="137160" indent="0" fontAlgn="t">
              <a:buNone/>
            </a:pPr>
            <a:r>
              <a:rPr lang="en-US" dirty="0"/>
              <a:t>	</a:t>
            </a:r>
            <a:r>
              <a:rPr lang="en-US" dirty="0" smtClean="0"/>
              <a:t>advanced analytics – ML, complex SQL, 	semantics</a:t>
            </a:r>
          </a:p>
          <a:p>
            <a:pPr marL="137160" indent="0" fontAlgn="t">
              <a:buNone/>
            </a:pPr>
            <a:r>
              <a:rPr lang="en-US" dirty="0"/>
              <a:t>	</a:t>
            </a:r>
            <a:r>
              <a:rPr lang="en-US" dirty="0" smtClean="0"/>
              <a:t>data discovery</a:t>
            </a:r>
            <a:endParaRPr lang="en-US" dirty="0" smtClean="0"/>
          </a:p>
          <a:p>
            <a:pPr marL="137160" indent="0" fontAlgn="t">
              <a:buNone/>
            </a:pPr>
            <a:r>
              <a:rPr lang="en-US" dirty="0"/>
              <a:t>	</a:t>
            </a:r>
            <a:r>
              <a:rPr lang="en-US" dirty="0" smtClean="0"/>
              <a:t>data archiving</a:t>
            </a:r>
          </a:p>
          <a:p>
            <a:pPr marL="137160" indent="0" fontAlgn="t">
              <a:buNone/>
            </a:pPr>
            <a:r>
              <a:rPr lang="en-US" dirty="0"/>
              <a:t>	</a:t>
            </a:r>
            <a:r>
              <a:rPr lang="en-US" dirty="0" smtClean="0"/>
              <a:t>data </a:t>
            </a:r>
            <a:r>
              <a:rPr lang="en-US" dirty="0" smtClean="0"/>
              <a:t>staging with data archiving</a:t>
            </a:r>
          </a:p>
          <a:p>
            <a:pPr marL="137160" indent="0" fontAlgn="t">
              <a:buNone/>
            </a:pPr>
            <a:r>
              <a:rPr lang="en-US" dirty="0"/>
              <a:t>	</a:t>
            </a:r>
            <a:r>
              <a:rPr lang="en-US" dirty="0" smtClean="0"/>
              <a:t>data lakes for POC analytics</a:t>
            </a:r>
          </a:p>
          <a:p>
            <a:pPr marL="137160" indent="0" fontAlgn="t">
              <a:buNone/>
            </a:pPr>
            <a:r>
              <a:rPr lang="en-US" dirty="0"/>
              <a:t>	</a:t>
            </a:r>
            <a:r>
              <a:rPr lang="en-US" dirty="0" smtClean="0"/>
              <a:t>real time fraud detection </a:t>
            </a:r>
            <a:endParaRPr lang="en-US" dirty="0"/>
          </a:p>
        </p:txBody>
      </p:sp>
    </p:spTree>
    <p:extLst>
      <p:ext uri="{BB962C8B-B14F-4D97-AF65-F5344CB8AC3E}">
        <p14:creationId xmlns:p14="http://schemas.microsoft.com/office/powerpoint/2010/main" val="408506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229600" cy="868362"/>
          </a:xfrm>
        </p:spPr>
        <p:txBody>
          <a:bodyPr/>
          <a:lstStyle/>
          <a:p>
            <a:r>
              <a:rPr lang="en-US" b="1" dirty="0" smtClean="0"/>
              <a:t>Speaker Bio</a:t>
            </a:r>
            <a:endParaRPr lang="en-US" b="1" dirty="0" smtClean="0"/>
          </a:p>
        </p:txBody>
      </p:sp>
      <p:sp>
        <p:nvSpPr>
          <p:cNvPr id="14339" name="Content Placeholder 2"/>
          <p:cNvSpPr>
            <a:spLocks noGrp="1"/>
          </p:cNvSpPr>
          <p:nvPr>
            <p:ph idx="1"/>
          </p:nvPr>
        </p:nvSpPr>
        <p:spPr>
          <a:xfrm>
            <a:off x="720356" y="1295400"/>
            <a:ext cx="8229600" cy="2895600"/>
          </a:xfrm>
        </p:spPr>
        <p:txBody>
          <a:bodyPr>
            <a:normAutofit fontScale="77500" lnSpcReduction="20000"/>
          </a:bodyPr>
          <a:lstStyle/>
          <a:p>
            <a:pPr>
              <a:buNone/>
            </a:pPr>
            <a:endParaRPr lang="en-US" sz="2800" dirty="0" smtClean="0"/>
          </a:p>
          <a:p>
            <a:r>
              <a:rPr lang="en-US" sz="2800" dirty="0" smtClean="0"/>
              <a:t>IT professional for over 20 years</a:t>
            </a:r>
          </a:p>
          <a:p>
            <a:r>
              <a:rPr lang="en-US" sz="2800" dirty="0" smtClean="0"/>
              <a:t>Data Architecture /Enterprise Information</a:t>
            </a:r>
          </a:p>
          <a:p>
            <a:r>
              <a:rPr lang="en-US" sz="2800" dirty="0" smtClean="0"/>
              <a:t>Undergraduate studies in MIS/Business</a:t>
            </a:r>
          </a:p>
          <a:p>
            <a:r>
              <a:rPr lang="en-US" sz="2800" dirty="0" smtClean="0"/>
              <a:t>MBA – College of St. Thomas in St. </a:t>
            </a:r>
            <a:r>
              <a:rPr lang="en-US" sz="2800" dirty="0" smtClean="0"/>
              <a:t>Paul, MN</a:t>
            </a:r>
            <a:endParaRPr lang="en-US" sz="2800" dirty="0" smtClean="0"/>
          </a:p>
          <a:p>
            <a:r>
              <a:rPr lang="en-US" sz="2800" dirty="0" smtClean="0"/>
              <a:t>CDMP, CBIP certified</a:t>
            </a:r>
          </a:p>
          <a:p>
            <a:r>
              <a:rPr lang="en-US" sz="2800" dirty="0" smtClean="0"/>
              <a:t>Cyber Fraud Analyst </a:t>
            </a:r>
            <a:r>
              <a:rPr lang="en-US" sz="2800" dirty="0"/>
              <a:t>/</a:t>
            </a:r>
            <a:r>
              <a:rPr lang="en-US" sz="2800" dirty="0" smtClean="0"/>
              <a:t> AML in training</a:t>
            </a:r>
          </a:p>
          <a:p>
            <a:r>
              <a:rPr lang="en-US" sz="2800" dirty="0" smtClean="0"/>
              <a:t>Digital Strategy and Advanced </a:t>
            </a:r>
            <a:r>
              <a:rPr lang="en-US" sz="2800" dirty="0" smtClean="0"/>
              <a:t>Analytics hopeful </a:t>
            </a:r>
          </a:p>
        </p:txBody>
      </p:sp>
      <p:pic>
        <p:nvPicPr>
          <p:cNvPr id="2050" name="Picture 2" descr="C:\Users\c056962\Desktop\TS569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191000"/>
            <a:ext cx="2428840" cy="249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6190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t"/>
            <a:r>
              <a:rPr lang="en-US" dirty="0" smtClean="0"/>
              <a:t>benefits</a:t>
            </a:r>
            <a:endParaRPr lang="en-US" dirty="0"/>
          </a:p>
        </p:txBody>
      </p:sp>
      <p:sp>
        <p:nvSpPr>
          <p:cNvPr id="5" name="Content Placeholder 4"/>
          <p:cNvSpPr>
            <a:spLocks noGrp="1"/>
          </p:cNvSpPr>
          <p:nvPr>
            <p:ph idx="1"/>
          </p:nvPr>
        </p:nvSpPr>
        <p:spPr>
          <a:xfrm>
            <a:off x="457200" y="1219200"/>
            <a:ext cx="8229600" cy="4876800"/>
          </a:xfrm>
        </p:spPr>
        <p:txBody>
          <a:bodyPr>
            <a:normAutofit fontScale="92500" lnSpcReduction="10000"/>
          </a:bodyPr>
          <a:lstStyle/>
          <a:p>
            <a:pPr marL="137160" indent="0" fontAlgn="t">
              <a:buNone/>
            </a:pPr>
            <a:r>
              <a:rPr lang="en-US" dirty="0"/>
              <a:t>l</a:t>
            </a:r>
            <a:r>
              <a:rPr lang="en-US" dirty="0" smtClean="0"/>
              <a:t>ower costs</a:t>
            </a:r>
          </a:p>
          <a:p>
            <a:pPr marL="137160" indent="0" fontAlgn="t">
              <a:buNone/>
            </a:pPr>
            <a:r>
              <a:rPr lang="en-US" dirty="0"/>
              <a:t>	</a:t>
            </a:r>
            <a:r>
              <a:rPr lang="en-US" dirty="0" smtClean="0"/>
              <a:t>storage is commodity </a:t>
            </a:r>
            <a:r>
              <a:rPr lang="en-US" dirty="0" smtClean="0"/>
              <a:t>servers or someone else’s 	cloud</a:t>
            </a:r>
            <a:endParaRPr lang="en-US" dirty="0" smtClean="0"/>
          </a:p>
          <a:p>
            <a:pPr marL="137160" indent="0" fontAlgn="t">
              <a:buNone/>
            </a:pPr>
            <a:r>
              <a:rPr lang="en-US" dirty="0"/>
              <a:t>	</a:t>
            </a:r>
            <a:r>
              <a:rPr lang="en-US" dirty="0" smtClean="0"/>
              <a:t>no support fees</a:t>
            </a:r>
            <a:endParaRPr lang="en-US" dirty="0"/>
          </a:p>
          <a:p>
            <a:pPr marL="137160" indent="0" fontAlgn="t">
              <a:buNone/>
            </a:pPr>
            <a:r>
              <a:rPr lang="en-US" dirty="0"/>
              <a:t>s</a:t>
            </a:r>
            <a:r>
              <a:rPr lang="en-US" dirty="0" smtClean="0"/>
              <a:t>hifting investment to people</a:t>
            </a:r>
          </a:p>
          <a:p>
            <a:pPr marL="137160" indent="0" fontAlgn="t">
              <a:buNone/>
            </a:pPr>
            <a:r>
              <a:rPr lang="en-US" dirty="0"/>
              <a:t>	</a:t>
            </a:r>
            <a:r>
              <a:rPr lang="en-US" dirty="0" smtClean="0"/>
              <a:t>top notch developers</a:t>
            </a:r>
          </a:p>
          <a:p>
            <a:pPr marL="137160" indent="0" fontAlgn="t">
              <a:buNone/>
            </a:pPr>
            <a:r>
              <a:rPr lang="en-US" dirty="0"/>
              <a:t>	</a:t>
            </a:r>
            <a:r>
              <a:rPr lang="en-US" dirty="0" smtClean="0"/>
              <a:t>passionate individuals</a:t>
            </a:r>
          </a:p>
          <a:p>
            <a:pPr marL="137160" indent="0" fontAlgn="t">
              <a:buNone/>
            </a:pPr>
            <a:r>
              <a:rPr lang="en-US" dirty="0"/>
              <a:t>	</a:t>
            </a:r>
            <a:r>
              <a:rPr lang="en-US" dirty="0" smtClean="0"/>
              <a:t>millennials</a:t>
            </a:r>
          </a:p>
          <a:p>
            <a:pPr marL="137160" indent="0" fontAlgn="t">
              <a:buNone/>
            </a:pPr>
            <a:r>
              <a:rPr lang="en-US" dirty="0"/>
              <a:t>d</a:t>
            </a:r>
            <a:r>
              <a:rPr lang="en-US" dirty="0" smtClean="0"/>
              <a:t>ifferent approach</a:t>
            </a:r>
          </a:p>
          <a:p>
            <a:pPr marL="137160" indent="0" fontAlgn="t">
              <a:buNone/>
            </a:pPr>
            <a:r>
              <a:rPr lang="en-US" dirty="0"/>
              <a:t>	</a:t>
            </a:r>
            <a:r>
              <a:rPr lang="en-US" dirty="0" smtClean="0"/>
              <a:t>shorter timeframes</a:t>
            </a:r>
          </a:p>
          <a:p>
            <a:pPr marL="137160" indent="0" fontAlgn="t">
              <a:buNone/>
            </a:pPr>
            <a:r>
              <a:rPr lang="en-US" dirty="0"/>
              <a:t>	</a:t>
            </a:r>
            <a:r>
              <a:rPr lang="en-US" dirty="0" smtClean="0"/>
              <a:t>open source mentality of exposing and sharing</a:t>
            </a:r>
            <a:endParaRPr lang="en-US" dirty="0"/>
          </a:p>
        </p:txBody>
      </p:sp>
    </p:spTree>
    <p:extLst>
      <p:ext uri="{BB962C8B-B14F-4D97-AF65-F5344CB8AC3E}">
        <p14:creationId xmlns:p14="http://schemas.microsoft.com/office/powerpoint/2010/main" val="423988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
            </a:r>
            <a:r>
              <a:rPr lang="en-US" dirty="0" smtClean="0"/>
              <a:t>omponents most adopted</a:t>
            </a:r>
            <a:endParaRPr lang="en-US" dirty="0"/>
          </a:p>
        </p:txBody>
      </p:sp>
      <p:sp>
        <p:nvSpPr>
          <p:cNvPr id="5" name="Content Placeholder 4"/>
          <p:cNvSpPr>
            <a:spLocks noGrp="1"/>
          </p:cNvSpPr>
          <p:nvPr>
            <p:ph idx="1"/>
          </p:nvPr>
        </p:nvSpPr>
        <p:spPr>
          <a:xfrm>
            <a:off x="457200" y="1524000"/>
            <a:ext cx="8229600" cy="4876800"/>
          </a:xfrm>
        </p:spPr>
        <p:txBody>
          <a:bodyPr>
            <a:normAutofit/>
          </a:bodyPr>
          <a:lstStyle/>
          <a:p>
            <a:pPr marL="0" indent="0" algn="ctr">
              <a:buNone/>
            </a:pPr>
            <a:r>
              <a:rPr lang="en-US" dirty="0" smtClean="0"/>
              <a:t>Analytics environments and structures, </a:t>
            </a:r>
          </a:p>
          <a:p>
            <a:pPr marL="0" indent="0" algn="ctr">
              <a:buNone/>
            </a:pPr>
            <a:r>
              <a:rPr lang="en-US" dirty="0" smtClean="0"/>
              <a:t>in </a:t>
            </a:r>
            <a:r>
              <a:rPr lang="en-US" dirty="0" smtClean="0"/>
              <a:t>memory analytics</a:t>
            </a:r>
          </a:p>
          <a:p>
            <a:pPr marL="0" indent="0" algn="ctr">
              <a:buNone/>
            </a:pPr>
            <a:r>
              <a:rPr lang="en-US" dirty="0" smtClean="0"/>
              <a:t>managing non relational data</a:t>
            </a:r>
          </a:p>
          <a:p>
            <a:pPr marL="0" indent="0" algn="ctr">
              <a:buNone/>
            </a:pPr>
            <a:r>
              <a:rPr lang="en-US" dirty="0"/>
              <a:t>r</a:t>
            </a:r>
            <a:r>
              <a:rPr lang="en-US" dirty="0" smtClean="0"/>
              <a:t>eal time operations</a:t>
            </a:r>
          </a:p>
          <a:p>
            <a:pPr marL="0" indent="0" algn="ctr">
              <a:buNone/>
            </a:pPr>
            <a:r>
              <a:rPr lang="en-US" dirty="0" smtClean="0"/>
              <a:t>SQL based analytic appliances</a:t>
            </a:r>
          </a:p>
          <a:p>
            <a:pPr marL="0" indent="0" algn="ctr">
              <a:buNone/>
            </a:pPr>
            <a:r>
              <a:rPr lang="en-US" dirty="0" smtClean="0"/>
              <a:t>shared metadata repositories</a:t>
            </a:r>
          </a:p>
          <a:p>
            <a:pPr marL="0" indent="0" algn="ctr">
              <a:buNone/>
            </a:pPr>
            <a:endParaRPr lang="en-US" dirty="0"/>
          </a:p>
        </p:txBody>
      </p:sp>
    </p:spTree>
    <p:extLst>
      <p:ext uri="{BB962C8B-B14F-4D97-AF65-F5344CB8AC3E}">
        <p14:creationId xmlns:p14="http://schemas.microsoft.com/office/powerpoint/2010/main" val="2835110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37160" indent="0" fontAlgn="t"/>
            <a:r>
              <a:rPr lang="en-US" dirty="0" smtClean="0"/>
              <a:t>architecture </a:t>
            </a:r>
            <a:r>
              <a:rPr lang="en-US" dirty="0"/>
              <a:t>components of the </a:t>
            </a:r>
            <a:r>
              <a:rPr lang="en-US" dirty="0" smtClean="0"/>
              <a:t>big data </a:t>
            </a:r>
            <a:r>
              <a:rPr lang="en-US" dirty="0" err="1" smtClean="0"/>
              <a:t>data</a:t>
            </a:r>
            <a:r>
              <a:rPr lang="en-US" dirty="0" smtClean="0"/>
              <a:t> </a:t>
            </a:r>
            <a:r>
              <a:rPr lang="en-US" dirty="0"/>
              <a:t>warehouse</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201"/>
            <a:ext cx="9006620" cy="494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970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37160" indent="0" fontAlgn="t"/>
            <a:r>
              <a:rPr lang="en-US" dirty="0" smtClean="0"/>
              <a:t>architecture </a:t>
            </a:r>
            <a:r>
              <a:rPr lang="en-US" dirty="0"/>
              <a:t>components of the </a:t>
            </a:r>
            <a:r>
              <a:rPr lang="en-US" dirty="0" smtClean="0"/>
              <a:t>data </a:t>
            </a:r>
            <a:r>
              <a:rPr lang="en-US" dirty="0"/>
              <a:t>warehouse</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1600201"/>
            <a:ext cx="8484775" cy="437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664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37160" indent="0" fontAlgn="t"/>
            <a:r>
              <a:rPr lang="en-US" dirty="0" smtClean="0"/>
              <a:t>big </a:t>
            </a:r>
            <a:r>
              <a:rPr lang="en-US" dirty="0" smtClean="0"/>
              <a:t>data </a:t>
            </a:r>
            <a:r>
              <a:rPr lang="en-US" dirty="0" err="1" smtClean="0"/>
              <a:t>data</a:t>
            </a:r>
            <a:r>
              <a:rPr lang="en-US" dirty="0" smtClean="0"/>
              <a:t> </a:t>
            </a:r>
            <a:r>
              <a:rPr lang="en-US" dirty="0" smtClean="0"/>
              <a:t>warehouse</a:t>
            </a:r>
            <a:br>
              <a:rPr lang="en-US" dirty="0" smtClean="0"/>
            </a:br>
            <a:r>
              <a:rPr lang="en-US" dirty="0" smtClean="0"/>
              <a:t>Hadoop only</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799"/>
            <a:ext cx="7543800" cy="52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38600" y="3124200"/>
            <a:ext cx="3124200" cy="15239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8925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37160" indent="0" fontAlgn="t"/>
            <a:r>
              <a:rPr lang="en-US" dirty="0" smtClean="0"/>
              <a:t>big </a:t>
            </a:r>
            <a:r>
              <a:rPr lang="en-US" dirty="0" smtClean="0"/>
              <a:t>data </a:t>
            </a:r>
            <a:r>
              <a:rPr lang="en-US" dirty="0" err="1" smtClean="0"/>
              <a:t>data</a:t>
            </a:r>
            <a:r>
              <a:rPr lang="en-US" dirty="0" smtClean="0"/>
              <a:t> </a:t>
            </a:r>
            <a:r>
              <a:rPr lang="en-US" dirty="0" smtClean="0"/>
              <a:t>warehouse</a:t>
            </a:r>
            <a:br>
              <a:rPr lang="en-US" dirty="0" smtClean="0"/>
            </a:br>
            <a:r>
              <a:rPr lang="en-US" dirty="0" smtClean="0"/>
              <a:t>appliance</a:t>
            </a:r>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1447800"/>
            <a:ext cx="8839199" cy="533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105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37160" indent="0" fontAlgn="t"/>
            <a:r>
              <a:rPr lang="en-US" dirty="0" smtClean="0"/>
              <a:t>benefits </a:t>
            </a:r>
            <a:r>
              <a:rPr lang="en-US" dirty="0"/>
              <a:t>of the </a:t>
            </a:r>
            <a:r>
              <a:rPr lang="en-US" dirty="0" smtClean="0"/>
              <a:t>big data </a:t>
            </a:r>
            <a:r>
              <a:rPr lang="en-US" dirty="0" err="1" smtClean="0"/>
              <a:t>data</a:t>
            </a:r>
            <a:r>
              <a:rPr lang="en-US" dirty="0" smtClean="0"/>
              <a:t> </a:t>
            </a:r>
            <a:r>
              <a:rPr lang="en-US" dirty="0"/>
              <a:t>warehouse</a:t>
            </a:r>
          </a:p>
        </p:txBody>
      </p:sp>
      <p:sp>
        <p:nvSpPr>
          <p:cNvPr id="3" name="Content Placeholder 2"/>
          <p:cNvSpPr>
            <a:spLocks noGrp="1"/>
          </p:cNvSpPr>
          <p:nvPr>
            <p:ph idx="1"/>
          </p:nvPr>
        </p:nvSpPr>
        <p:spPr>
          <a:xfrm>
            <a:off x="457200" y="1600200"/>
            <a:ext cx="4038600" cy="4709161"/>
          </a:xfrm>
        </p:spPr>
        <p:txBody>
          <a:bodyPr>
            <a:normAutofit/>
          </a:bodyPr>
          <a:lstStyle/>
          <a:p>
            <a:pPr marL="137160" indent="0">
              <a:buNone/>
            </a:pPr>
            <a:r>
              <a:rPr lang="en-US" sz="1800" dirty="0"/>
              <a:t>s</a:t>
            </a:r>
            <a:r>
              <a:rPr lang="en-US" sz="1800" dirty="0" smtClean="0"/>
              <a:t>hort iterations of development due to agility</a:t>
            </a:r>
          </a:p>
          <a:p>
            <a:pPr marL="137160" indent="0">
              <a:buNone/>
            </a:pPr>
            <a:r>
              <a:rPr lang="en-US" sz="1800" dirty="0"/>
              <a:t>l</a:t>
            </a:r>
            <a:r>
              <a:rPr lang="en-US" sz="1800" dirty="0" smtClean="0"/>
              <a:t>ess governed</a:t>
            </a:r>
          </a:p>
          <a:p>
            <a:pPr marL="137160" indent="0">
              <a:buNone/>
            </a:pPr>
            <a:endParaRPr lang="en-US" sz="1800" dirty="0" smtClean="0"/>
          </a:p>
          <a:p>
            <a:pPr marL="137160" indent="0">
              <a:buNone/>
            </a:pPr>
            <a:r>
              <a:rPr lang="en-US" sz="1800" dirty="0" smtClean="0"/>
              <a:t>developer skills are versatile</a:t>
            </a:r>
          </a:p>
          <a:p>
            <a:pPr marL="137160" indent="0">
              <a:buNone/>
            </a:pPr>
            <a:r>
              <a:rPr lang="en-US" sz="1800" dirty="0"/>
              <a:t>s</a:t>
            </a:r>
            <a:r>
              <a:rPr lang="en-US" sz="1800" dirty="0" smtClean="0"/>
              <a:t>chema on read</a:t>
            </a:r>
          </a:p>
          <a:p>
            <a:pPr marL="137160" indent="0">
              <a:buNone/>
            </a:pPr>
            <a:r>
              <a:rPr lang="en-US" sz="1800" dirty="0"/>
              <a:t>a</a:t>
            </a:r>
            <a:r>
              <a:rPr lang="en-US" sz="1800" dirty="0" smtClean="0"/>
              <a:t>pp centric</a:t>
            </a:r>
          </a:p>
          <a:p>
            <a:pPr marL="137160" indent="0">
              <a:buNone/>
            </a:pPr>
            <a:r>
              <a:rPr lang="en-US" sz="1800" dirty="0"/>
              <a:t>m</a:t>
            </a:r>
            <a:r>
              <a:rPr lang="en-US" sz="1800" dirty="0" smtClean="0"/>
              <a:t>ore data</a:t>
            </a:r>
          </a:p>
          <a:p>
            <a:pPr marL="137160" indent="0">
              <a:buNone/>
            </a:pPr>
            <a:r>
              <a:rPr lang="en-US" sz="1800" dirty="0"/>
              <a:t>l</a:t>
            </a:r>
            <a:r>
              <a:rPr lang="en-US" sz="1800" dirty="0" smtClean="0"/>
              <a:t>ow risk if it fails</a:t>
            </a:r>
            <a:endParaRPr lang="en-US" sz="1800" dirty="0"/>
          </a:p>
        </p:txBody>
      </p:sp>
      <p:sp>
        <p:nvSpPr>
          <p:cNvPr id="4" name="Content Placeholder 2"/>
          <p:cNvSpPr txBox="1">
            <a:spLocks/>
          </p:cNvSpPr>
          <p:nvPr/>
        </p:nvSpPr>
        <p:spPr>
          <a:xfrm>
            <a:off x="4800600" y="1600200"/>
            <a:ext cx="4038600" cy="4709161"/>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Font typeface="Wingdings 2"/>
              <a:buNone/>
            </a:pPr>
            <a:r>
              <a:rPr lang="en-US" sz="1800" dirty="0"/>
              <a:t>l</a:t>
            </a:r>
            <a:r>
              <a:rPr lang="en-US" sz="1800" dirty="0" smtClean="0"/>
              <a:t>ong time for projects due to complexity</a:t>
            </a:r>
          </a:p>
          <a:p>
            <a:pPr marL="137160" indent="0">
              <a:buFont typeface="Wingdings 2"/>
              <a:buNone/>
            </a:pPr>
            <a:r>
              <a:rPr lang="en-US" sz="1800" dirty="0" smtClean="0"/>
              <a:t>more governed</a:t>
            </a:r>
          </a:p>
          <a:p>
            <a:pPr marL="137160" indent="0">
              <a:buFont typeface="Wingdings 2"/>
              <a:buNone/>
            </a:pPr>
            <a:r>
              <a:rPr lang="en-US" sz="1800" dirty="0"/>
              <a:t>r</a:t>
            </a:r>
            <a:r>
              <a:rPr lang="en-US" sz="1800" dirty="0" smtClean="0"/>
              <a:t>eliability</a:t>
            </a:r>
          </a:p>
          <a:p>
            <a:pPr marL="137160" indent="0">
              <a:buFont typeface="Wingdings 2"/>
              <a:buNone/>
            </a:pPr>
            <a:r>
              <a:rPr lang="en-US" sz="1800" dirty="0" smtClean="0"/>
              <a:t>specialized skills</a:t>
            </a:r>
          </a:p>
          <a:p>
            <a:pPr marL="137160" indent="0">
              <a:buFont typeface="Wingdings 2"/>
              <a:buNone/>
            </a:pPr>
            <a:r>
              <a:rPr lang="en-US" sz="1800" dirty="0" smtClean="0"/>
              <a:t>schema on write</a:t>
            </a:r>
          </a:p>
          <a:p>
            <a:pPr marL="137160" indent="0">
              <a:buFont typeface="Wingdings 2"/>
              <a:buNone/>
            </a:pPr>
            <a:r>
              <a:rPr lang="en-US" sz="1800" dirty="0" smtClean="0"/>
              <a:t>data centric</a:t>
            </a:r>
          </a:p>
          <a:p>
            <a:pPr marL="137160" indent="0">
              <a:buFont typeface="Wingdings 2"/>
              <a:buNone/>
            </a:pPr>
            <a:r>
              <a:rPr lang="en-US" sz="1800" dirty="0" smtClean="0"/>
              <a:t>better data</a:t>
            </a:r>
          </a:p>
          <a:p>
            <a:pPr marL="137160" indent="0">
              <a:buFont typeface="Wingdings 2"/>
              <a:buNone/>
            </a:pPr>
            <a:r>
              <a:rPr lang="en-US" sz="1800" dirty="0" smtClean="0"/>
              <a:t>high risk if it fails ( expensive)</a:t>
            </a:r>
            <a:endParaRPr lang="en-US" sz="1800" dirty="0"/>
          </a:p>
        </p:txBody>
      </p:sp>
    </p:spTree>
    <p:extLst>
      <p:ext uri="{BB962C8B-B14F-4D97-AF65-F5344CB8AC3E}">
        <p14:creationId xmlns:p14="http://schemas.microsoft.com/office/powerpoint/2010/main" val="1282339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t"/>
            <a:r>
              <a:rPr lang="en-US" dirty="0" smtClean="0"/>
              <a:t>capabilities</a:t>
            </a:r>
            <a:endParaRPr lang="en-US" dirty="0"/>
          </a:p>
        </p:txBody>
      </p:sp>
      <p:sp>
        <p:nvSpPr>
          <p:cNvPr id="3" name="Content Placeholder 2"/>
          <p:cNvSpPr>
            <a:spLocks noGrp="1"/>
          </p:cNvSpPr>
          <p:nvPr>
            <p:ph idx="1"/>
          </p:nvPr>
        </p:nvSpPr>
        <p:spPr/>
        <p:txBody>
          <a:bodyPr>
            <a:normAutofit fontScale="92500" lnSpcReduction="10000"/>
          </a:bodyPr>
          <a:lstStyle/>
          <a:p>
            <a:pPr marL="137160" indent="0">
              <a:buNone/>
            </a:pPr>
            <a:r>
              <a:rPr lang="en-US" dirty="0"/>
              <a:t>p</a:t>
            </a:r>
            <a:r>
              <a:rPr lang="en-US" dirty="0" smtClean="0"/>
              <a:t>redictive and prescriptive analytics</a:t>
            </a:r>
          </a:p>
          <a:p>
            <a:pPr marL="137160" indent="0">
              <a:buNone/>
            </a:pPr>
            <a:r>
              <a:rPr lang="en-US" dirty="0"/>
              <a:t>r</a:t>
            </a:r>
            <a:r>
              <a:rPr lang="en-US" dirty="0" smtClean="0"/>
              <a:t>eal time fraud detection</a:t>
            </a:r>
          </a:p>
          <a:p>
            <a:pPr marL="137160" indent="0">
              <a:buNone/>
            </a:pPr>
            <a:r>
              <a:rPr lang="en-US" dirty="0" smtClean="0"/>
              <a:t>genomics – only possible due to super computers and big data </a:t>
            </a:r>
          </a:p>
          <a:p>
            <a:pPr marL="137160" indent="0">
              <a:buNone/>
            </a:pPr>
            <a:r>
              <a:rPr lang="en-US" dirty="0" smtClean="0"/>
              <a:t>3d virtualization</a:t>
            </a:r>
          </a:p>
          <a:p>
            <a:pPr marL="137160" indent="0">
              <a:buNone/>
            </a:pPr>
            <a:r>
              <a:rPr lang="en-US" dirty="0"/>
              <a:t>i</a:t>
            </a:r>
            <a:r>
              <a:rPr lang="en-US" dirty="0" smtClean="0"/>
              <a:t>n mem processing</a:t>
            </a:r>
          </a:p>
          <a:p>
            <a:pPr marL="137160" indent="0">
              <a:buNone/>
            </a:pPr>
            <a:r>
              <a:rPr lang="en-US" dirty="0" smtClean="0"/>
              <a:t>GPU’s new generation computing chips from gaming industry (1000 CPU’s on one chip, small computations, but many)</a:t>
            </a:r>
          </a:p>
          <a:p>
            <a:pPr marL="137160" indent="0">
              <a:buNone/>
            </a:pPr>
            <a:r>
              <a:rPr lang="en-US" dirty="0"/>
              <a:t>n</a:t>
            </a:r>
            <a:r>
              <a:rPr lang="en-US" dirty="0" smtClean="0"/>
              <a:t>ew vocabulary – ingestion, provenance, </a:t>
            </a:r>
          </a:p>
          <a:p>
            <a:pPr marL="137160" indent="0">
              <a:buNone/>
            </a:pPr>
            <a:r>
              <a:rPr lang="en-US" dirty="0" smtClean="0"/>
              <a:t> </a:t>
            </a:r>
            <a:endParaRPr lang="en-US" dirty="0"/>
          </a:p>
        </p:txBody>
      </p:sp>
    </p:spTree>
    <p:extLst>
      <p:ext uri="{BB962C8B-B14F-4D97-AF65-F5344CB8AC3E}">
        <p14:creationId xmlns:p14="http://schemas.microsoft.com/office/powerpoint/2010/main" val="13379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of changes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33056452"/>
              </p:ext>
            </p:extLst>
          </p:nvPr>
        </p:nvGraphicFramePr>
        <p:xfrm>
          <a:off x="457200" y="1295400"/>
          <a:ext cx="8382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091989" y="5176537"/>
            <a:ext cx="2590800" cy="646331"/>
          </a:xfrm>
          <a:prstGeom prst="rect">
            <a:avLst/>
          </a:prstGeom>
        </p:spPr>
        <p:txBody>
          <a:bodyPr wrap="square">
            <a:spAutoFit/>
          </a:bodyPr>
          <a:lstStyle/>
          <a:p>
            <a:pPr lvl="0"/>
            <a:endParaRPr lang="en-US" sz="1200" dirty="0"/>
          </a:p>
          <a:p>
            <a:pPr marL="171450" lvl="0" indent="-171450">
              <a:buFont typeface="Arial" panose="020B0604020202020204" pitchFamily="34" charset="0"/>
              <a:buChar char="•"/>
            </a:pPr>
            <a:r>
              <a:rPr lang="en-US" sz="1200" dirty="0"/>
              <a:t>In cloud processing and integration</a:t>
            </a:r>
          </a:p>
          <a:p>
            <a:pPr marL="171450" lvl="0" indent="-171450">
              <a:buFont typeface="Arial" panose="020B0604020202020204" pitchFamily="34" charset="0"/>
              <a:buChar char="•"/>
            </a:pPr>
            <a:r>
              <a:rPr lang="en-US" sz="1200" dirty="0"/>
              <a:t>Mobile channels</a:t>
            </a:r>
          </a:p>
        </p:txBody>
      </p:sp>
    </p:spTree>
    <p:extLst>
      <p:ext uri="{BB962C8B-B14F-4D97-AF65-F5344CB8AC3E}">
        <p14:creationId xmlns:p14="http://schemas.microsoft.com/office/powerpoint/2010/main" val="4260507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Technologies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01132323"/>
              </p:ext>
            </p:extLst>
          </p:nvPr>
        </p:nvGraphicFramePr>
        <p:xfrm>
          <a:off x="685800" y="1271905"/>
          <a:ext cx="8001000" cy="4937760"/>
        </p:xfrm>
        <a:graphic>
          <a:graphicData uri="http://schemas.openxmlformats.org/drawingml/2006/table">
            <a:tbl>
              <a:tblPr firstRow="1" firstCol="1" bandRow="1">
                <a:tableStyleId>{5C22544A-7EE6-4342-B048-85BDC9FD1C3A}</a:tableStyleId>
              </a:tblPr>
              <a:tblGrid>
                <a:gridCol w="2057400"/>
                <a:gridCol w="3733800"/>
                <a:gridCol w="2209800"/>
              </a:tblGrid>
              <a:tr h="228600">
                <a:tc>
                  <a:txBody>
                    <a:bodyPr/>
                    <a:lstStyle/>
                    <a:p>
                      <a:pPr marL="0" marR="0" algn="ctr">
                        <a:spcBef>
                          <a:spcPts val="0"/>
                        </a:spcBef>
                        <a:spcAft>
                          <a:spcPts val="0"/>
                        </a:spcAft>
                      </a:pPr>
                      <a:r>
                        <a:rPr lang="en-US" sz="1600" b="1" dirty="0">
                          <a:effectLst/>
                        </a:rPr>
                        <a:t>Technology</a:t>
                      </a:r>
                      <a:endParaRPr lang="en-US" sz="1600" b="1"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400" dirty="0">
                          <a:effectLst/>
                        </a:rPr>
                        <a:t>Description</a:t>
                      </a:r>
                      <a:endParaRPr lang="en-US" sz="14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400" dirty="0">
                          <a:effectLst/>
                        </a:rPr>
                        <a:t>Vendor/Product</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dirty="0">
                          <a:effectLst/>
                        </a:rPr>
                        <a:t> </a:t>
                      </a:r>
                      <a:r>
                        <a:rPr lang="en-US" sz="1400" dirty="0" smtClean="0">
                          <a:effectLst/>
                        </a:rPr>
                        <a:t>In Memory Databases</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rPr>
                        <a:t>Systems that load data in memory</a:t>
                      </a:r>
                      <a:r>
                        <a:rPr lang="en-US" sz="1400" baseline="0" dirty="0" smtClean="0">
                          <a:effectLst/>
                        </a:rPr>
                        <a:t> for complex processing</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rPr>
                        <a:t>SAP HANA, QlikView, Membase</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dirty="0" smtClean="0">
                          <a:effectLst/>
                        </a:rPr>
                        <a:t>Distributed File based systems</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rPr>
                        <a:t>Distributed file systems designed for storing, indexing, manipulating and querying large volumes of unstructured data</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rPr>
                        <a:t>Hadoop (Apache, Cloudera, MapR, HortonWorks) Apache Hive, Apache Pig</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dirty="0" smtClean="0">
                          <a:effectLst/>
                        </a:rPr>
                        <a:t>Analytical Services</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rPr>
                        <a:t>Analytical platforms delivered as a hosted or public cloud based service</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rPr>
                        <a:t>1010data, Kognito</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dirty="0" smtClean="0">
                          <a:effectLst/>
                          <a:latin typeface="Calibri"/>
                          <a:ea typeface="Calibri"/>
                          <a:cs typeface="Times New Roman"/>
                        </a:rPr>
                        <a:t>NoSQL</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Non relational databases optimized for querying unstructured</a:t>
                      </a:r>
                      <a:r>
                        <a:rPr lang="en-US" sz="1400" baseline="0" dirty="0" smtClean="0">
                          <a:effectLst/>
                          <a:latin typeface="Calibri"/>
                          <a:ea typeface="Calibri"/>
                          <a:cs typeface="Times New Roman"/>
                        </a:rPr>
                        <a:t> data as well as structured data</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MarkLogic, MongoDB, Splunk, Attivio, Endeca, Apache Cassandra, Apache Hbase</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dirty="0" smtClean="0">
                          <a:effectLst/>
                          <a:latin typeface="Calibri"/>
                          <a:ea typeface="Calibri"/>
                          <a:cs typeface="Times New Roman"/>
                        </a:rPr>
                        <a:t>CEP/streaming engines</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Ingest, filter, calculate and corelate large volumes of discrete events and apply rules that trigger alerts when conditions are met</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IBM, Tibco, Streambase, Vitria, informatica, Opalma, Sybase</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dirty="0" smtClean="0">
                          <a:effectLst/>
                          <a:latin typeface="Calibri"/>
                          <a:ea typeface="Calibri"/>
                          <a:cs typeface="Times New Roman"/>
                        </a:rPr>
                        <a:t>MPP analytical databases</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Row-based databases</a:t>
                      </a:r>
                      <a:r>
                        <a:rPr lang="en-US" sz="1400" baseline="0" dirty="0" smtClean="0">
                          <a:effectLst/>
                          <a:latin typeface="Calibri"/>
                          <a:ea typeface="Calibri"/>
                          <a:cs typeface="Times New Roman"/>
                        </a:rPr>
                        <a:t> designed to scale out on a cluster of commodity servers and run complex queries in parallel against large volumes of data</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Teradata Active DW, Kognition, Dataupia Satori Server, Greenplum (EMC)</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dirty="0" smtClean="0">
                          <a:effectLst/>
                          <a:latin typeface="Calibri"/>
                          <a:ea typeface="Calibri"/>
                          <a:cs typeface="Times New Roman"/>
                        </a:rPr>
                        <a:t>Advanced</a:t>
                      </a:r>
                      <a:r>
                        <a:rPr lang="en-US" sz="1400" baseline="0" dirty="0" smtClean="0">
                          <a:effectLst/>
                          <a:latin typeface="Calibri"/>
                          <a:ea typeface="Calibri"/>
                          <a:cs typeface="Times New Roman"/>
                        </a:rPr>
                        <a:t> Analytics languages</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Programming languages used to model statistical analytics patterns and use data to process</a:t>
                      </a:r>
                      <a:r>
                        <a:rPr lang="en-US" sz="1400" baseline="0" dirty="0" smtClean="0">
                          <a:effectLst/>
                          <a:latin typeface="Calibri"/>
                          <a:ea typeface="Calibri"/>
                          <a:cs typeface="Times New Roman"/>
                        </a:rPr>
                        <a:t> models</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R, Python, Perl,  Ruby, C# </a:t>
                      </a:r>
                      <a:endParaRPr lang="en-US" sz="14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400" dirty="0" smtClean="0">
                          <a:effectLst/>
                          <a:latin typeface="Calibri"/>
                          <a:ea typeface="Calibri"/>
                          <a:cs typeface="Times New Roman"/>
                        </a:rPr>
                        <a:t>Virtualization middleware</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smtClean="0">
                          <a:effectLst/>
                          <a:latin typeface="Calibri"/>
                          <a:ea typeface="Calibri"/>
                          <a:cs typeface="Times New Roman"/>
                        </a:rPr>
                        <a:t>Software that allows for data virtualization </a:t>
                      </a:r>
                      <a:endParaRPr lang="en-US" sz="14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400" dirty="0" err="1" smtClean="0">
                          <a:effectLst/>
                          <a:latin typeface="Calibri"/>
                          <a:ea typeface="Calibri"/>
                          <a:cs typeface="Times New Roman"/>
                        </a:rPr>
                        <a:t>Denodo</a:t>
                      </a:r>
                      <a:r>
                        <a:rPr lang="en-US" sz="1400" dirty="0" smtClean="0">
                          <a:effectLst/>
                          <a:latin typeface="Calibri"/>
                          <a:ea typeface="Calibri"/>
                          <a:cs typeface="Times New Roman"/>
                        </a:rPr>
                        <a:t>, </a:t>
                      </a:r>
                      <a:r>
                        <a:rPr lang="en-US" sz="1400" dirty="0" err="1" smtClean="0">
                          <a:effectLst/>
                          <a:latin typeface="Calibri"/>
                          <a:ea typeface="Calibri"/>
                          <a:cs typeface="Times New Roman"/>
                        </a:rPr>
                        <a:t>MarkLogic</a:t>
                      </a:r>
                      <a:endParaRPr lang="en-US" sz="1400" dirty="0">
                        <a:effectLst/>
                        <a:latin typeface="Calibri"/>
                        <a:ea typeface="Calibri"/>
                        <a:cs typeface="Times New Roman"/>
                      </a:endParaRPr>
                    </a:p>
                  </a:txBody>
                  <a:tcPr marL="68580" marR="68580" marT="0" marB="0"/>
                </a:tc>
              </a:tr>
            </a:tbl>
          </a:graphicData>
        </a:graphic>
      </p:graphicFrame>
      <p:sp>
        <p:nvSpPr>
          <p:cNvPr id="6" name="Rectangle 3"/>
          <p:cNvSpPr>
            <a:spLocks noChangeArrowheads="1"/>
          </p:cNvSpPr>
          <p:nvPr/>
        </p:nvSpPr>
        <p:spPr bwMode="auto">
          <a:xfrm>
            <a:off x="1074738" y="3527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33918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04788" y="363729"/>
            <a:ext cx="3757611" cy="1038470"/>
          </a:xfrm>
        </p:spPr>
        <p:txBody>
          <a:bodyPr/>
          <a:lstStyle/>
          <a:p>
            <a:r>
              <a:rPr lang="en-US" spc="-70" dirty="0" smtClean="0"/>
              <a:t>What Makes Thrivent </a:t>
            </a:r>
            <a:br>
              <a:rPr lang="en-US" spc="-70" dirty="0" smtClean="0"/>
            </a:br>
            <a:r>
              <a:rPr lang="en-US" spc="-70" dirty="0" smtClean="0"/>
              <a:t>Financial Unique?</a:t>
            </a:r>
            <a:endParaRPr lang="en-US" spc="-70" dirty="0"/>
          </a:p>
        </p:txBody>
      </p:sp>
    </p:spTree>
    <p:extLst>
      <p:ext uri="{BB962C8B-B14F-4D97-AF65-F5344CB8AC3E}">
        <p14:creationId xmlns:p14="http://schemas.microsoft.com/office/powerpoint/2010/main" val="2356040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technology</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721042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397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a:t>
            </a:r>
            <a:r>
              <a:rPr lang="en-US" dirty="0" smtClean="0"/>
              <a:t>Analytic Capabilities</a:t>
            </a:r>
            <a:endParaRPr lang="en-US" dirty="0"/>
          </a:p>
        </p:txBody>
      </p:sp>
      <p:graphicFrame>
        <p:nvGraphicFramePr>
          <p:cNvPr id="8" name="Diagram 7"/>
          <p:cNvGraphicFramePr/>
          <p:nvPr>
            <p:extLst>
              <p:ext uri="{D42A27DB-BD31-4B8C-83A1-F6EECF244321}">
                <p14:modId xmlns:p14="http://schemas.microsoft.com/office/powerpoint/2010/main" val="3548627104"/>
              </p:ext>
            </p:extLst>
          </p:nvPr>
        </p:nvGraphicFramePr>
        <p:xfrm>
          <a:off x="609600" y="2209800"/>
          <a:ext cx="22098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727959357"/>
              </p:ext>
            </p:extLst>
          </p:nvPr>
        </p:nvGraphicFramePr>
        <p:xfrm>
          <a:off x="3048000" y="2209800"/>
          <a:ext cx="2438400" cy="3200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3022679110"/>
              </p:ext>
            </p:extLst>
          </p:nvPr>
        </p:nvGraphicFramePr>
        <p:xfrm>
          <a:off x="5715000" y="2209800"/>
          <a:ext cx="2572512" cy="33528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902026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229600" cy="838200"/>
          </a:xfrm>
        </p:spPr>
        <p:txBody>
          <a:bodyPr>
            <a:normAutofit/>
          </a:bodyPr>
          <a:lstStyle/>
          <a:p>
            <a:pPr fontAlgn="t"/>
            <a:r>
              <a:rPr lang="en-US" dirty="0" smtClean="0"/>
              <a:t>top </a:t>
            </a:r>
            <a:r>
              <a:rPr lang="en-US" dirty="0" smtClean="0"/>
              <a:t>ten</a:t>
            </a:r>
            <a:endParaRPr lang="en-US" dirty="0"/>
          </a:p>
        </p:txBody>
      </p:sp>
      <p:sp>
        <p:nvSpPr>
          <p:cNvPr id="5" name="Content Placeholder 4"/>
          <p:cNvSpPr>
            <a:spLocks noGrp="1"/>
          </p:cNvSpPr>
          <p:nvPr>
            <p:ph idx="1"/>
          </p:nvPr>
        </p:nvSpPr>
        <p:spPr>
          <a:xfrm>
            <a:off x="561474" y="990600"/>
            <a:ext cx="5105400" cy="4876800"/>
          </a:xfrm>
        </p:spPr>
        <p:txBody>
          <a:bodyPr>
            <a:noAutofit/>
          </a:bodyPr>
          <a:lstStyle/>
          <a:p>
            <a:pPr marL="137160" indent="0" fontAlgn="t">
              <a:buNone/>
            </a:pPr>
            <a:r>
              <a:rPr lang="en-US" sz="1400" dirty="0" smtClean="0"/>
              <a:t>1</a:t>
            </a:r>
            <a:r>
              <a:rPr lang="en-US" sz="1600" dirty="0" smtClean="0"/>
              <a:t>. </a:t>
            </a:r>
            <a:r>
              <a:rPr lang="en-US" sz="1400" dirty="0"/>
              <a:t>. </a:t>
            </a:r>
            <a:r>
              <a:rPr lang="en-US" sz="1600" dirty="0"/>
              <a:t>new technology</a:t>
            </a:r>
          </a:p>
          <a:p>
            <a:pPr marL="457200" lvl="1" indent="0" fontAlgn="t">
              <a:buNone/>
            </a:pPr>
            <a:r>
              <a:rPr lang="en-US" sz="1400" dirty="0"/>
              <a:t>	</a:t>
            </a:r>
            <a:r>
              <a:rPr lang="en-US" sz="1400" dirty="0" err="1"/>
              <a:t>hadoop</a:t>
            </a:r>
            <a:endParaRPr lang="en-US" sz="1400" dirty="0"/>
          </a:p>
          <a:p>
            <a:pPr marL="457200" lvl="1" indent="0" fontAlgn="t">
              <a:buNone/>
            </a:pPr>
            <a:r>
              <a:rPr lang="en-US" sz="1400" dirty="0"/>
              <a:t>	in memory processing</a:t>
            </a:r>
          </a:p>
          <a:p>
            <a:pPr marL="457200" lvl="1" indent="0" fontAlgn="t">
              <a:buNone/>
            </a:pPr>
            <a:r>
              <a:rPr lang="en-US" sz="1400" dirty="0"/>
              <a:t>	</a:t>
            </a:r>
            <a:r>
              <a:rPr lang="en-US" sz="1400" dirty="0" err="1"/>
              <a:t>onyara</a:t>
            </a:r>
            <a:r>
              <a:rPr lang="en-US" sz="1400" dirty="0"/>
              <a:t> type integration</a:t>
            </a:r>
          </a:p>
          <a:p>
            <a:pPr marL="457200" lvl="1" indent="0" fontAlgn="t">
              <a:buNone/>
            </a:pPr>
            <a:r>
              <a:rPr lang="en-US" sz="1400" dirty="0"/>
              <a:t>	</a:t>
            </a:r>
            <a:r>
              <a:rPr lang="en-US" sz="1400" dirty="0" err="1"/>
              <a:t>basho</a:t>
            </a:r>
            <a:endParaRPr lang="en-US" sz="1400" dirty="0"/>
          </a:p>
          <a:p>
            <a:pPr marL="137160" indent="0" fontAlgn="t">
              <a:buNone/>
            </a:pPr>
            <a:r>
              <a:rPr lang="en-US" sz="1600" dirty="0" smtClean="0"/>
              <a:t>2. new </a:t>
            </a:r>
            <a:r>
              <a:rPr lang="en-US" sz="1600" dirty="0" smtClean="0"/>
              <a:t>types of workloads</a:t>
            </a:r>
          </a:p>
          <a:p>
            <a:pPr marL="137160" indent="0" fontAlgn="t">
              <a:buNone/>
            </a:pPr>
            <a:r>
              <a:rPr lang="en-US" sz="1400" dirty="0" smtClean="0"/>
              <a:t>	map reduce</a:t>
            </a:r>
          </a:p>
          <a:p>
            <a:pPr marL="137160" indent="0" fontAlgn="t">
              <a:buNone/>
            </a:pPr>
            <a:r>
              <a:rPr lang="en-US" sz="1400" dirty="0" smtClean="0"/>
              <a:t>	machine learning</a:t>
            </a:r>
          </a:p>
          <a:p>
            <a:pPr marL="137160" indent="0" fontAlgn="t">
              <a:buNone/>
            </a:pPr>
            <a:r>
              <a:rPr lang="en-US" sz="1400" dirty="0"/>
              <a:t>	</a:t>
            </a:r>
            <a:r>
              <a:rPr lang="en-US" sz="1400" dirty="0" smtClean="0"/>
              <a:t>predictive modeling</a:t>
            </a:r>
          </a:p>
          <a:p>
            <a:pPr marL="137160" indent="0" fontAlgn="t">
              <a:buNone/>
            </a:pPr>
            <a:r>
              <a:rPr lang="en-US" sz="1400" dirty="0"/>
              <a:t>	</a:t>
            </a:r>
            <a:r>
              <a:rPr lang="en-US" sz="1400" dirty="0" smtClean="0"/>
              <a:t>geo mapping</a:t>
            </a:r>
          </a:p>
          <a:p>
            <a:pPr marL="137160" indent="0" fontAlgn="t">
              <a:buNone/>
            </a:pPr>
            <a:r>
              <a:rPr lang="en-US" sz="1400" dirty="0"/>
              <a:t>	</a:t>
            </a:r>
            <a:r>
              <a:rPr lang="en-US" sz="1400" dirty="0" smtClean="0"/>
              <a:t>data science in general</a:t>
            </a:r>
          </a:p>
          <a:p>
            <a:pPr marL="137160" indent="0" fontAlgn="t">
              <a:buNone/>
            </a:pPr>
            <a:r>
              <a:rPr lang="en-US" sz="1400" dirty="0"/>
              <a:t>	</a:t>
            </a:r>
            <a:r>
              <a:rPr lang="en-US" sz="1400" dirty="0" smtClean="0"/>
              <a:t>streaming social data</a:t>
            </a:r>
          </a:p>
          <a:p>
            <a:pPr marL="137160" indent="0" fontAlgn="t">
              <a:buNone/>
            </a:pPr>
            <a:r>
              <a:rPr lang="en-US" sz="1400" dirty="0" smtClean="0"/>
              <a:t>3</a:t>
            </a:r>
            <a:r>
              <a:rPr lang="en-US" sz="1600" dirty="0" smtClean="0"/>
              <a:t>. new databases</a:t>
            </a:r>
          </a:p>
          <a:p>
            <a:pPr marL="457200" lvl="1" indent="0" fontAlgn="t">
              <a:buNone/>
            </a:pPr>
            <a:r>
              <a:rPr lang="en-US" sz="1400" dirty="0"/>
              <a:t>	</a:t>
            </a:r>
            <a:r>
              <a:rPr lang="en-US" sz="1400" dirty="0" err="1" smtClean="0"/>
              <a:t>Mongodb</a:t>
            </a:r>
            <a:endParaRPr lang="en-US" sz="1400" dirty="0" smtClean="0"/>
          </a:p>
          <a:p>
            <a:pPr marL="457200" lvl="1" indent="0" fontAlgn="t">
              <a:buNone/>
            </a:pPr>
            <a:r>
              <a:rPr lang="en-US" sz="1400" dirty="0" smtClean="0"/>
              <a:t>	Hive</a:t>
            </a:r>
          </a:p>
          <a:p>
            <a:pPr marL="457200" lvl="1" indent="0" fontAlgn="t">
              <a:buNone/>
            </a:pPr>
            <a:r>
              <a:rPr lang="en-US" sz="1400" dirty="0" smtClean="0"/>
              <a:t>	</a:t>
            </a:r>
            <a:r>
              <a:rPr lang="en-US" sz="1400" dirty="0" err="1" smtClean="0"/>
              <a:t>counchdb</a:t>
            </a:r>
            <a:endParaRPr lang="en-US" sz="1400" dirty="0" smtClean="0"/>
          </a:p>
          <a:p>
            <a:pPr marL="137160" indent="0" fontAlgn="t">
              <a:buNone/>
            </a:pPr>
            <a:r>
              <a:rPr lang="en-US" sz="1400" dirty="0" smtClean="0"/>
              <a:t>	</a:t>
            </a:r>
            <a:r>
              <a:rPr lang="en-US" sz="1400" dirty="0" err="1" smtClean="0"/>
              <a:t>cassandra</a:t>
            </a:r>
            <a:endParaRPr lang="en-US" sz="1400" dirty="0" smtClean="0"/>
          </a:p>
          <a:p>
            <a:pPr marL="137160" indent="0" fontAlgn="t">
              <a:buNone/>
            </a:pPr>
            <a:r>
              <a:rPr lang="en-US" sz="1400" dirty="0" smtClean="0"/>
              <a:t>	</a:t>
            </a:r>
            <a:r>
              <a:rPr lang="en-US" sz="1400" dirty="0" err="1" smtClean="0"/>
              <a:t>ryak</a:t>
            </a:r>
            <a:endParaRPr lang="en-US" sz="1400" dirty="0" smtClean="0"/>
          </a:p>
          <a:p>
            <a:pPr marL="137160" indent="0" fontAlgn="t">
              <a:buNone/>
            </a:pPr>
            <a:r>
              <a:rPr lang="en-US" sz="1400" dirty="0" smtClean="0"/>
              <a:t>4. </a:t>
            </a:r>
            <a:r>
              <a:rPr lang="en-US" sz="1600" dirty="0"/>
              <a:t>springboard for new software</a:t>
            </a:r>
          </a:p>
          <a:p>
            <a:pPr marL="137160" indent="0" fontAlgn="t">
              <a:buNone/>
            </a:pPr>
            <a:r>
              <a:rPr lang="en-US" sz="1400" dirty="0"/>
              <a:t>	</a:t>
            </a:r>
            <a:r>
              <a:rPr lang="en-US" sz="1400" dirty="0" err="1"/>
              <a:t>onyara</a:t>
            </a:r>
            <a:endParaRPr lang="en-US" sz="1400" dirty="0"/>
          </a:p>
          <a:p>
            <a:pPr marL="137160" indent="0" fontAlgn="t">
              <a:buNone/>
            </a:pPr>
            <a:endParaRPr lang="en-US" sz="1400" dirty="0" smtClean="0"/>
          </a:p>
          <a:p>
            <a:pPr marL="457200" lvl="1" indent="0" fontAlgn="t">
              <a:buNone/>
            </a:pPr>
            <a:r>
              <a:rPr lang="en-US" sz="1400" dirty="0"/>
              <a:t>	</a:t>
            </a:r>
            <a:r>
              <a:rPr lang="en-US" sz="1400" dirty="0" smtClean="0"/>
              <a:t>	</a:t>
            </a:r>
          </a:p>
          <a:p>
            <a:pPr marL="457200" lvl="1" indent="0" fontAlgn="t">
              <a:buNone/>
            </a:pPr>
            <a:r>
              <a:rPr lang="en-US" sz="1400" dirty="0"/>
              <a:t>		</a:t>
            </a:r>
            <a:r>
              <a:rPr lang="en-US" sz="1400" dirty="0" smtClean="0"/>
              <a:t>	</a:t>
            </a:r>
            <a:endParaRPr lang="en-US" sz="1400" dirty="0"/>
          </a:p>
        </p:txBody>
      </p:sp>
      <p:sp>
        <p:nvSpPr>
          <p:cNvPr id="4" name="Content Placeholder 4"/>
          <p:cNvSpPr txBox="1">
            <a:spLocks/>
          </p:cNvSpPr>
          <p:nvPr/>
        </p:nvSpPr>
        <p:spPr>
          <a:xfrm>
            <a:off x="5209674" y="990600"/>
            <a:ext cx="3657600" cy="4876800"/>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fontAlgn="t">
              <a:buNone/>
            </a:pPr>
            <a:r>
              <a:rPr lang="en-US" sz="1400" dirty="0" smtClean="0"/>
              <a:t>5. </a:t>
            </a:r>
            <a:r>
              <a:rPr lang="en-US" sz="1600" dirty="0"/>
              <a:t>n</a:t>
            </a:r>
            <a:r>
              <a:rPr lang="en-US" sz="1600" dirty="0" smtClean="0"/>
              <a:t>ew methodology</a:t>
            </a:r>
          </a:p>
          <a:p>
            <a:pPr marL="457200" lvl="1" indent="0" fontAlgn="t">
              <a:buFont typeface="Wingdings 2"/>
              <a:buNone/>
            </a:pPr>
            <a:r>
              <a:rPr lang="en-US" sz="1400" dirty="0" smtClean="0"/>
              <a:t>	stream processing</a:t>
            </a:r>
          </a:p>
          <a:p>
            <a:pPr marL="457200" lvl="1" indent="0" fontAlgn="t">
              <a:buFont typeface="Wingdings 2"/>
              <a:buNone/>
            </a:pPr>
            <a:r>
              <a:rPr lang="en-US" sz="1400" dirty="0" smtClean="0"/>
              <a:t>	data lake</a:t>
            </a:r>
          </a:p>
          <a:p>
            <a:pPr marL="457200" lvl="1" indent="0" fontAlgn="t">
              <a:buFont typeface="Wingdings 2"/>
              <a:buNone/>
            </a:pPr>
            <a:r>
              <a:rPr lang="en-US" sz="1400" dirty="0" smtClean="0"/>
              <a:t>	big data </a:t>
            </a:r>
            <a:r>
              <a:rPr lang="en-US" sz="1400" dirty="0" smtClean="0"/>
              <a:t>orchestration</a:t>
            </a:r>
          </a:p>
          <a:p>
            <a:pPr marL="457200" lvl="1" indent="0" fontAlgn="t">
              <a:buFont typeface="Wingdings 2"/>
              <a:buNone/>
            </a:pPr>
            <a:r>
              <a:rPr lang="en-US" sz="1400" dirty="0"/>
              <a:t>	</a:t>
            </a:r>
            <a:r>
              <a:rPr lang="en-US" sz="1400" dirty="0" err="1" smtClean="0"/>
              <a:t>Kegllar</a:t>
            </a:r>
            <a:endParaRPr lang="en-US" sz="1400" dirty="0" smtClean="0"/>
          </a:p>
          <a:p>
            <a:pPr marL="137160" indent="0" fontAlgn="t">
              <a:buNone/>
            </a:pPr>
            <a:r>
              <a:rPr lang="en-US" sz="1400" dirty="0" smtClean="0"/>
              <a:t>6. </a:t>
            </a:r>
            <a:r>
              <a:rPr lang="en-US" sz="1600" dirty="0" smtClean="0"/>
              <a:t>new skills</a:t>
            </a:r>
          </a:p>
          <a:p>
            <a:pPr marL="137160" indent="0" fontAlgn="t">
              <a:buNone/>
            </a:pPr>
            <a:r>
              <a:rPr lang="en-US" sz="1400" dirty="0"/>
              <a:t>	</a:t>
            </a:r>
            <a:r>
              <a:rPr lang="en-US" sz="1400" dirty="0" err="1" smtClean="0"/>
              <a:t>hadoop</a:t>
            </a:r>
            <a:r>
              <a:rPr lang="en-US" sz="1400" dirty="0" smtClean="0"/>
              <a:t> developer</a:t>
            </a:r>
          </a:p>
          <a:p>
            <a:pPr marL="137160" indent="0" fontAlgn="t">
              <a:buNone/>
            </a:pPr>
            <a:r>
              <a:rPr lang="en-US" sz="1400" dirty="0"/>
              <a:t>	</a:t>
            </a:r>
            <a:r>
              <a:rPr lang="en-US" sz="1400" dirty="0" smtClean="0"/>
              <a:t>data scientist</a:t>
            </a:r>
          </a:p>
          <a:p>
            <a:pPr marL="137160" indent="0" fontAlgn="t">
              <a:buNone/>
            </a:pPr>
            <a:r>
              <a:rPr lang="en-US" sz="1400" dirty="0"/>
              <a:t>	</a:t>
            </a:r>
            <a:r>
              <a:rPr lang="en-US" sz="1400" dirty="0" smtClean="0"/>
              <a:t>big data architect</a:t>
            </a:r>
          </a:p>
          <a:p>
            <a:pPr marL="137160" indent="0" fontAlgn="t">
              <a:buFont typeface="Wingdings 2"/>
              <a:buNone/>
            </a:pPr>
            <a:r>
              <a:rPr lang="en-US" sz="1400" dirty="0" smtClean="0"/>
              <a:t>7. </a:t>
            </a:r>
            <a:r>
              <a:rPr lang="en-US" sz="1600" dirty="0" smtClean="0"/>
              <a:t>new companies</a:t>
            </a:r>
          </a:p>
          <a:p>
            <a:pPr marL="137160" indent="0" fontAlgn="t">
              <a:buFont typeface="Wingdings 2"/>
              <a:buNone/>
            </a:pPr>
            <a:r>
              <a:rPr lang="en-US" sz="1400" dirty="0"/>
              <a:t>	</a:t>
            </a:r>
            <a:r>
              <a:rPr lang="en-US" sz="1400" dirty="0" err="1" smtClean="0"/>
              <a:t>basho</a:t>
            </a:r>
            <a:endParaRPr lang="en-US" sz="1400" dirty="0" smtClean="0"/>
          </a:p>
          <a:p>
            <a:pPr marL="137160" indent="0" fontAlgn="t">
              <a:buFont typeface="Wingdings 2"/>
              <a:buNone/>
            </a:pPr>
            <a:r>
              <a:rPr lang="en-US" sz="1400" dirty="0"/>
              <a:t>	</a:t>
            </a:r>
            <a:r>
              <a:rPr lang="en-US" sz="1400" dirty="0" err="1" smtClean="0"/>
              <a:t>hortonworks</a:t>
            </a:r>
            <a:endParaRPr lang="en-US" sz="1400" dirty="0" smtClean="0"/>
          </a:p>
          <a:p>
            <a:pPr marL="137160" indent="0" fontAlgn="t">
              <a:buFont typeface="Wingdings 2"/>
              <a:buNone/>
            </a:pPr>
            <a:r>
              <a:rPr lang="en-US" sz="1400" dirty="0"/>
              <a:t>	</a:t>
            </a:r>
            <a:r>
              <a:rPr lang="en-US" sz="1400" dirty="0" err="1" smtClean="0"/>
              <a:t>cloudera</a:t>
            </a:r>
            <a:endParaRPr lang="en-US" sz="1400" dirty="0" smtClean="0"/>
          </a:p>
          <a:p>
            <a:pPr marL="137160" indent="0" fontAlgn="t">
              <a:buFont typeface="Wingdings 2"/>
              <a:buNone/>
            </a:pPr>
            <a:r>
              <a:rPr lang="en-US" sz="1400" dirty="0"/>
              <a:t>	</a:t>
            </a:r>
            <a:r>
              <a:rPr lang="en-US" sz="1400" dirty="0" smtClean="0"/>
              <a:t>Domo</a:t>
            </a:r>
          </a:p>
          <a:p>
            <a:pPr marL="137160" indent="0" fontAlgn="t">
              <a:buNone/>
            </a:pPr>
            <a:r>
              <a:rPr lang="en-US" sz="1400" dirty="0"/>
              <a:t>	</a:t>
            </a:r>
            <a:r>
              <a:rPr lang="en-US" sz="1400" dirty="0" err="1" smtClean="0"/>
              <a:t>thoughtSpot</a:t>
            </a:r>
            <a:endParaRPr lang="en-US" sz="1400" dirty="0" smtClean="0"/>
          </a:p>
          <a:p>
            <a:pPr marL="137160" indent="0" fontAlgn="t">
              <a:buNone/>
            </a:pPr>
            <a:r>
              <a:rPr lang="en-US" sz="1400" dirty="0" smtClean="0"/>
              <a:t>many-many </a:t>
            </a:r>
            <a:r>
              <a:rPr lang="en-US" sz="1400" dirty="0"/>
              <a:t>more</a:t>
            </a:r>
          </a:p>
          <a:p>
            <a:pPr marL="137160" indent="0" fontAlgn="t">
              <a:buFont typeface="Wingdings 2"/>
              <a:buNone/>
            </a:pPr>
            <a:endParaRPr lang="en-US" sz="1400" dirty="0" smtClean="0"/>
          </a:p>
          <a:p>
            <a:pPr marL="137160" indent="0" fontAlgn="t">
              <a:buFont typeface="Wingdings 2"/>
              <a:buNone/>
            </a:pPr>
            <a:r>
              <a:rPr lang="en-US" sz="1400" dirty="0" smtClean="0"/>
              <a:t>8</a:t>
            </a:r>
            <a:r>
              <a:rPr lang="en-US" sz="1400" dirty="0" smtClean="0"/>
              <a:t>. Adaptive sourcing - open source</a:t>
            </a:r>
          </a:p>
          <a:p>
            <a:pPr marL="137160" indent="0" fontAlgn="t">
              <a:buFont typeface="Wingdings 2"/>
              <a:buNone/>
            </a:pPr>
            <a:r>
              <a:rPr lang="en-US" sz="1400" dirty="0" smtClean="0"/>
              <a:t> </a:t>
            </a:r>
            <a:endParaRPr lang="en-US" sz="1400" dirty="0"/>
          </a:p>
          <a:p>
            <a:pPr marL="137160" indent="0" fontAlgn="t">
              <a:buFont typeface="Wingdings 2"/>
              <a:buNone/>
            </a:pPr>
            <a:r>
              <a:rPr lang="en-US" sz="1400" dirty="0" smtClean="0"/>
              <a:t>9</a:t>
            </a:r>
            <a:r>
              <a:rPr lang="en-US" sz="1400" dirty="0" smtClean="0"/>
              <a:t>. BI becomes search</a:t>
            </a:r>
          </a:p>
          <a:p>
            <a:pPr marL="137160" indent="0" fontAlgn="t">
              <a:buFont typeface="Wingdings 2"/>
              <a:buNone/>
            </a:pPr>
            <a:endParaRPr lang="en-US" sz="1400" dirty="0" smtClean="0"/>
          </a:p>
          <a:p>
            <a:pPr marL="137160" indent="0" fontAlgn="t">
              <a:buFont typeface="Wingdings 2"/>
              <a:buNone/>
            </a:pPr>
            <a:r>
              <a:rPr lang="en-US" sz="1400" dirty="0" smtClean="0"/>
              <a:t>10. Truly distributed processing	</a:t>
            </a:r>
          </a:p>
          <a:p>
            <a:pPr marL="457200" lvl="1" indent="0" fontAlgn="t">
              <a:buFont typeface="Wingdings 2"/>
              <a:buNone/>
            </a:pPr>
            <a:r>
              <a:rPr lang="en-US" sz="1400" dirty="0" smtClean="0"/>
              <a:t>		</a:t>
            </a:r>
          </a:p>
          <a:p>
            <a:pPr marL="457200" lvl="1" indent="0" fontAlgn="t">
              <a:buFont typeface="Wingdings 2"/>
              <a:buNone/>
            </a:pPr>
            <a:r>
              <a:rPr lang="en-US" sz="1400" dirty="0" smtClean="0"/>
              <a:t>			</a:t>
            </a:r>
            <a:endParaRPr lang="en-US" sz="1400" dirty="0"/>
          </a:p>
        </p:txBody>
      </p:sp>
    </p:spTree>
    <p:extLst>
      <p:ext uri="{BB962C8B-B14F-4D97-AF65-F5344CB8AC3E}">
        <p14:creationId xmlns:p14="http://schemas.microsoft.com/office/powerpoint/2010/main" val="2213723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37160" indent="0" fontAlgn="t"/>
            <a:r>
              <a:rPr lang="en-US" dirty="0" smtClean="0"/>
              <a:t>architecture benefits </a:t>
            </a:r>
            <a:r>
              <a:rPr lang="en-US" dirty="0"/>
              <a:t>of the </a:t>
            </a:r>
            <a:r>
              <a:rPr lang="en-US" dirty="0" smtClean="0"/>
              <a:t>big data </a:t>
            </a:r>
            <a:r>
              <a:rPr lang="en-US" dirty="0" err="1" smtClean="0"/>
              <a:t>data</a:t>
            </a:r>
            <a:r>
              <a:rPr lang="en-US" dirty="0" smtClean="0"/>
              <a:t> </a:t>
            </a:r>
            <a:r>
              <a:rPr lang="en-US" dirty="0"/>
              <a:t>warehouse</a:t>
            </a:r>
          </a:p>
        </p:txBody>
      </p:sp>
      <p:sp>
        <p:nvSpPr>
          <p:cNvPr id="3" name="Content Placeholder 2"/>
          <p:cNvSpPr>
            <a:spLocks noGrp="1"/>
          </p:cNvSpPr>
          <p:nvPr>
            <p:ph idx="1"/>
          </p:nvPr>
        </p:nvSpPr>
        <p:spPr/>
        <p:txBody>
          <a:bodyPr>
            <a:normAutofit fontScale="55000" lnSpcReduction="20000"/>
          </a:bodyPr>
          <a:lstStyle/>
          <a:p>
            <a:pPr marL="137160" indent="0">
              <a:buNone/>
            </a:pPr>
            <a:r>
              <a:rPr lang="en-US" dirty="0" smtClean="0"/>
              <a:t>More choices for </a:t>
            </a:r>
            <a:r>
              <a:rPr lang="en-US" dirty="0"/>
              <a:t>types of data </a:t>
            </a:r>
            <a:r>
              <a:rPr lang="en-US" dirty="0" smtClean="0"/>
              <a:t>platforms</a:t>
            </a:r>
          </a:p>
          <a:p>
            <a:pPr marL="137160" indent="0">
              <a:buNone/>
            </a:pPr>
            <a:r>
              <a:rPr lang="en-US" dirty="0"/>
              <a:t>	</a:t>
            </a:r>
            <a:r>
              <a:rPr lang="en-US" dirty="0" smtClean="0"/>
              <a:t>data warehouse </a:t>
            </a:r>
            <a:r>
              <a:rPr lang="en-US" dirty="0"/>
              <a:t>appliances, columnar databases, and Hadoop.</a:t>
            </a:r>
          </a:p>
          <a:p>
            <a:pPr marL="137160" indent="0">
              <a:buNone/>
            </a:pPr>
            <a:r>
              <a:rPr lang="en-US" dirty="0"/>
              <a:t>i</a:t>
            </a:r>
            <a:r>
              <a:rPr lang="en-US" dirty="0" smtClean="0"/>
              <a:t>nformation </a:t>
            </a:r>
            <a:r>
              <a:rPr lang="en-US" dirty="0"/>
              <a:t>exploration and discovery </a:t>
            </a:r>
            <a:r>
              <a:rPr lang="en-US" dirty="0" smtClean="0"/>
              <a:t> </a:t>
            </a:r>
          </a:p>
          <a:p>
            <a:pPr marL="137160" indent="0">
              <a:buNone/>
            </a:pPr>
            <a:r>
              <a:rPr lang="en-US" dirty="0"/>
              <a:t>	</a:t>
            </a:r>
            <a:r>
              <a:rPr lang="en-US" dirty="0" smtClean="0"/>
              <a:t>based </a:t>
            </a:r>
            <a:r>
              <a:rPr lang="en-US" dirty="0"/>
              <a:t>on technologies for SQL, NoSQL, mining, statistics, </a:t>
            </a:r>
            <a:r>
              <a:rPr lang="en-US" dirty="0" smtClean="0"/>
              <a:t>and natural 	language processing </a:t>
            </a:r>
            <a:endParaRPr lang="en-US" dirty="0"/>
          </a:p>
          <a:p>
            <a:pPr marL="137160" indent="0">
              <a:buNone/>
            </a:pPr>
            <a:r>
              <a:rPr lang="en-US" dirty="0" smtClean="0"/>
              <a:t>common </a:t>
            </a:r>
            <a:r>
              <a:rPr lang="en-US" dirty="0"/>
              <a:t>types of analytic applications benefit from a multi-platform DW</a:t>
            </a:r>
          </a:p>
          <a:p>
            <a:pPr marL="137160" indent="0">
              <a:buNone/>
            </a:pPr>
            <a:endParaRPr lang="en-US" dirty="0" smtClean="0"/>
          </a:p>
          <a:p>
            <a:pPr marL="137160" indent="0">
              <a:buNone/>
            </a:pPr>
            <a:r>
              <a:rPr lang="en-US" dirty="0" smtClean="0"/>
              <a:t>a </a:t>
            </a:r>
            <a:r>
              <a:rPr lang="en-US" dirty="0"/>
              <a:t>diverse platform portfolio can handle a diverse range of data </a:t>
            </a:r>
            <a:r>
              <a:rPr lang="en-US" dirty="0" smtClean="0"/>
              <a:t>types</a:t>
            </a:r>
          </a:p>
          <a:p>
            <a:pPr marL="137160" indent="0">
              <a:buNone/>
            </a:pPr>
            <a:endParaRPr lang="en-US" dirty="0"/>
          </a:p>
          <a:p>
            <a:pPr marL="137160" indent="0">
              <a:buNone/>
            </a:pPr>
            <a:r>
              <a:rPr lang="en-US" dirty="0" smtClean="0"/>
              <a:t>handling </a:t>
            </a:r>
            <a:r>
              <a:rPr lang="en-US" dirty="0"/>
              <a:t>data in real time usually requires an additional purpose-built system. </a:t>
            </a:r>
            <a:endParaRPr lang="en-US" dirty="0" smtClean="0"/>
          </a:p>
          <a:p>
            <a:pPr marL="137160" indent="0">
              <a:buNone/>
            </a:pPr>
            <a:endParaRPr lang="en-US" dirty="0" smtClean="0"/>
          </a:p>
          <a:p>
            <a:pPr marL="137160" indent="0">
              <a:buNone/>
            </a:pPr>
            <a:r>
              <a:rPr lang="en-US" dirty="0" smtClean="0"/>
              <a:t>adding </a:t>
            </a:r>
            <a:r>
              <a:rPr lang="en-US" dirty="0"/>
              <a:t>low-cost platforms to a DW environment makes big data more </a:t>
            </a:r>
            <a:r>
              <a:rPr lang="en-US" dirty="0" smtClean="0"/>
              <a:t>affordable </a:t>
            </a:r>
          </a:p>
          <a:p>
            <a:pPr marL="137160" indent="0">
              <a:buNone/>
            </a:pPr>
            <a:endParaRPr lang="en-US" dirty="0" smtClean="0"/>
          </a:p>
          <a:p>
            <a:pPr marL="137160" indent="0">
              <a:buNone/>
            </a:pPr>
            <a:r>
              <a:rPr lang="en-US" dirty="0" smtClean="0"/>
              <a:t>Hadoop </a:t>
            </a:r>
            <a:r>
              <a:rPr lang="en-US" dirty="0"/>
              <a:t>and </a:t>
            </a:r>
            <a:r>
              <a:rPr lang="en-US" dirty="0" smtClean="0"/>
              <a:t>NoSQL platforms </a:t>
            </a:r>
            <a:r>
              <a:rPr lang="en-US" dirty="0"/>
              <a:t>give more favorable economics to big data management practices, such as data staging </a:t>
            </a:r>
            <a:r>
              <a:rPr lang="en-US" dirty="0" smtClean="0"/>
              <a:t>for data </a:t>
            </a:r>
            <a:r>
              <a:rPr lang="en-US" dirty="0"/>
              <a:t>warehousing </a:t>
            </a:r>
            <a:r>
              <a:rPr lang="en-US" dirty="0" smtClean="0"/>
              <a:t> </a:t>
            </a:r>
            <a:r>
              <a:rPr lang="en-US" dirty="0"/>
              <a:t>and data </a:t>
            </a:r>
            <a:r>
              <a:rPr lang="en-US" dirty="0" smtClean="0"/>
              <a:t>archiving</a:t>
            </a:r>
          </a:p>
          <a:p>
            <a:pPr marL="137160" indent="0">
              <a:buNone/>
            </a:pPr>
            <a:endParaRPr lang="en-US" dirty="0" smtClean="0"/>
          </a:p>
          <a:p>
            <a:pPr marL="137160" indent="0">
              <a:buNone/>
            </a:pPr>
            <a:r>
              <a:rPr lang="en-US" dirty="0" smtClean="0"/>
              <a:t>extended DW </a:t>
            </a:r>
            <a:r>
              <a:rPr lang="en-US" dirty="0"/>
              <a:t>environments </a:t>
            </a:r>
            <a:r>
              <a:rPr lang="en-US" dirty="0" smtClean="0"/>
              <a:t> use </a:t>
            </a:r>
            <a:r>
              <a:rPr lang="en-US" dirty="0"/>
              <a:t>new brands of analytic </a:t>
            </a:r>
            <a:r>
              <a:rPr lang="en-US" dirty="0" smtClean="0"/>
              <a:t>databases, i.e. appliances and columnar RDBMSs and </a:t>
            </a:r>
            <a:r>
              <a:rPr lang="en-US" dirty="0"/>
              <a:t>the analytic databases are more affordable for most configurations.</a:t>
            </a:r>
          </a:p>
        </p:txBody>
      </p:sp>
    </p:spTree>
    <p:extLst>
      <p:ext uri="{BB962C8B-B14F-4D97-AF65-F5344CB8AC3E}">
        <p14:creationId xmlns:p14="http://schemas.microsoft.com/office/powerpoint/2010/main" val="38159493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a:bodyPr>
          <a:lstStyle/>
          <a:p>
            <a:r>
              <a:rPr lang="en-US" dirty="0" smtClean="0"/>
              <a:t>industry </a:t>
            </a:r>
            <a:r>
              <a:rPr lang="en-US" dirty="0" smtClean="0"/>
              <a:t>use cases</a:t>
            </a:r>
            <a:endParaRPr lang="en-US" dirty="0"/>
          </a:p>
        </p:txBody>
      </p:sp>
      <p:sp>
        <p:nvSpPr>
          <p:cNvPr id="5" name="Content Placeholder 4"/>
          <p:cNvSpPr>
            <a:spLocks noGrp="1"/>
          </p:cNvSpPr>
          <p:nvPr>
            <p:ph idx="1"/>
          </p:nvPr>
        </p:nvSpPr>
        <p:spPr>
          <a:xfrm>
            <a:off x="457200" y="1371601"/>
            <a:ext cx="8229600" cy="4876800"/>
          </a:xfrm>
        </p:spPr>
        <p:txBody>
          <a:bodyPr>
            <a:normAutofit fontScale="92500" lnSpcReduction="20000"/>
          </a:bodyPr>
          <a:lstStyle/>
          <a:p>
            <a:pPr marL="137160" indent="0" algn="ctr" fontAlgn="t">
              <a:buNone/>
            </a:pPr>
            <a:r>
              <a:rPr lang="en-US" sz="3200" dirty="0"/>
              <a:t>r</a:t>
            </a:r>
            <a:r>
              <a:rPr lang="en-US" sz="3200" dirty="0" smtClean="0"/>
              <a:t>isk </a:t>
            </a:r>
            <a:r>
              <a:rPr lang="en-US" sz="3200" dirty="0" smtClean="0"/>
              <a:t>management</a:t>
            </a:r>
            <a:endParaRPr lang="en-US" sz="3200" dirty="0" smtClean="0"/>
          </a:p>
          <a:p>
            <a:pPr marL="137160" indent="0" algn="ctr" fontAlgn="t">
              <a:buNone/>
            </a:pPr>
            <a:r>
              <a:rPr lang="en-US" sz="3200" dirty="0"/>
              <a:t>f</a:t>
            </a:r>
            <a:r>
              <a:rPr lang="en-US" sz="3200" dirty="0" smtClean="0"/>
              <a:t>raud detection and </a:t>
            </a:r>
            <a:r>
              <a:rPr lang="en-US" sz="3200" dirty="0" smtClean="0"/>
              <a:t>management</a:t>
            </a:r>
            <a:endParaRPr lang="en-US" sz="3200" dirty="0" smtClean="0"/>
          </a:p>
          <a:p>
            <a:pPr marL="137160" indent="0" algn="ctr" fontAlgn="t">
              <a:buNone/>
            </a:pPr>
            <a:r>
              <a:rPr lang="en-US" sz="3200" dirty="0"/>
              <a:t>i</a:t>
            </a:r>
            <a:r>
              <a:rPr lang="en-US" sz="3200" dirty="0" smtClean="0"/>
              <a:t>ntelligent customer upsell in retail </a:t>
            </a:r>
            <a:r>
              <a:rPr lang="en-US" sz="3200" dirty="0" smtClean="0"/>
              <a:t>banking</a:t>
            </a:r>
            <a:endParaRPr lang="en-US" sz="3200" dirty="0" smtClean="0"/>
          </a:p>
          <a:p>
            <a:pPr marL="137160" indent="0" algn="ctr" fontAlgn="t">
              <a:buNone/>
            </a:pPr>
            <a:r>
              <a:rPr lang="en-US" sz="3200" dirty="0"/>
              <a:t>w</a:t>
            </a:r>
            <a:r>
              <a:rPr lang="en-US" sz="3200" dirty="0" smtClean="0"/>
              <a:t>ealth management  </a:t>
            </a:r>
          </a:p>
          <a:p>
            <a:pPr marL="137160" indent="0" algn="ctr" fontAlgn="t">
              <a:buNone/>
            </a:pPr>
            <a:r>
              <a:rPr lang="en-US" sz="3200" dirty="0" smtClean="0"/>
              <a:t>(combination of new sources of data to make investment decisions</a:t>
            </a:r>
            <a:r>
              <a:rPr lang="en-US" sz="3200" dirty="0" smtClean="0"/>
              <a:t>)</a:t>
            </a:r>
          </a:p>
          <a:p>
            <a:pPr marL="137160" indent="0" algn="ctr" fontAlgn="t">
              <a:buNone/>
            </a:pPr>
            <a:r>
              <a:rPr lang="en-US" sz="3200" dirty="0"/>
              <a:t>sensor data</a:t>
            </a:r>
          </a:p>
          <a:p>
            <a:pPr marL="137160" indent="0" algn="ctr" fontAlgn="t">
              <a:buNone/>
            </a:pPr>
            <a:r>
              <a:rPr lang="en-US" sz="3200" dirty="0"/>
              <a:t>transportation data</a:t>
            </a:r>
          </a:p>
          <a:p>
            <a:pPr marL="137160" indent="0" algn="ctr" fontAlgn="t">
              <a:buNone/>
            </a:pPr>
            <a:r>
              <a:rPr lang="en-US" sz="3200" dirty="0"/>
              <a:t>medical industry </a:t>
            </a:r>
          </a:p>
          <a:p>
            <a:pPr marL="137160" indent="0" algn="ctr" fontAlgn="t">
              <a:buNone/>
            </a:pPr>
            <a:r>
              <a:rPr lang="en-US" sz="3200" dirty="0"/>
              <a:t>data warehouse optimization</a:t>
            </a:r>
          </a:p>
          <a:p>
            <a:pPr marL="137160" indent="0" algn="ctr" fontAlgn="t">
              <a:buNone/>
            </a:pPr>
            <a:endParaRPr lang="en-US" sz="3200" dirty="0" smtClean="0"/>
          </a:p>
          <a:p>
            <a:pPr algn="ctr" fontAlgn="t"/>
            <a:endParaRPr lang="en-US" sz="3200" dirty="0"/>
          </a:p>
        </p:txBody>
      </p:sp>
    </p:spTree>
    <p:extLst>
      <p:ext uri="{BB962C8B-B14F-4D97-AF65-F5344CB8AC3E}">
        <p14:creationId xmlns:p14="http://schemas.microsoft.com/office/powerpoint/2010/main" val="39775157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a:bodyPr>
          <a:lstStyle/>
          <a:p>
            <a:r>
              <a:rPr lang="en-US" dirty="0" smtClean="0"/>
              <a:t>What is new with the data?</a:t>
            </a:r>
            <a:endParaRPr lang="en-US" dirty="0"/>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9" y="1485900"/>
            <a:ext cx="8258175" cy="4838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96025" y="2273380"/>
            <a:ext cx="1750800" cy="276999"/>
          </a:xfrm>
          <a:prstGeom prst="rect">
            <a:avLst/>
          </a:prstGeom>
          <a:noFill/>
        </p:spPr>
        <p:txBody>
          <a:bodyPr wrap="none" rtlCol="0">
            <a:spAutoFit/>
          </a:bodyPr>
          <a:lstStyle/>
          <a:p>
            <a:r>
              <a:rPr lang="en-US" sz="1200" dirty="0" smtClean="0"/>
              <a:t>How we use the things</a:t>
            </a:r>
            <a:endParaRPr lang="en-US" sz="1200" dirty="0"/>
          </a:p>
        </p:txBody>
      </p:sp>
      <p:sp>
        <p:nvSpPr>
          <p:cNvPr id="6" name="TextBox 5"/>
          <p:cNvSpPr txBox="1"/>
          <p:nvPr/>
        </p:nvSpPr>
        <p:spPr>
          <a:xfrm>
            <a:off x="3561669" y="2370951"/>
            <a:ext cx="2077813" cy="276999"/>
          </a:xfrm>
          <a:prstGeom prst="rect">
            <a:avLst/>
          </a:prstGeom>
          <a:noFill/>
        </p:spPr>
        <p:txBody>
          <a:bodyPr wrap="none" rtlCol="0">
            <a:spAutoFit/>
          </a:bodyPr>
          <a:lstStyle/>
          <a:p>
            <a:r>
              <a:rPr lang="en-US" sz="1200" dirty="0" smtClean="0"/>
              <a:t>What we do with the things</a:t>
            </a:r>
            <a:endParaRPr lang="en-US" sz="1200" dirty="0"/>
          </a:p>
        </p:txBody>
      </p:sp>
      <p:sp>
        <p:nvSpPr>
          <p:cNvPr id="7" name="TextBox 6"/>
          <p:cNvSpPr txBox="1"/>
          <p:nvPr/>
        </p:nvSpPr>
        <p:spPr>
          <a:xfrm>
            <a:off x="1219200" y="2273380"/>
            <a:ext cx="1641796" cy="276999"/>
          </a:xfrm>
          <a:prstGeom prst="rect">
            <a:avLst/>
          </a:prstGeom>
          <a:noFill/>
        </p:spPr>
        <p:txBody>
          <a:bodyPr wrap="none" rtlCol="0">
            <a:spAutoFit/>
          </a:bodyPr>
          <a:lstStyle/>
          <a:p>
            <a:r>
              <a:rPr lang="en-US" sz="1200" dirty="0" smtClean="0"/>
              <a:t>Things we work with</a:t>
            </a:r>
            <a:endParaRPr lang="en-US" sz="1200" dirty="0"/>
          </a:p>
        </p:txBody>
      </p:sp>
    </p:spTree>
    <p:extLst>
      <p:ext uri="{BB962C8B-B14F-4D97-AF65-F5344CB8AC3E}">
        <p14:creationId xmlns:p14="http://schemas.microsoft.com/office/powerpoint/2010/main" val="41319066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a:bodyPr>
          <a:lstStyle/>
          <a:p>
            <a:r>
              <a:rPr lang="en-US" dirty="0" smtClean="0"/>
              <a:t>tools</a:t>
            </a:r>
            <a:endParaRPr lang="en-US" dirty="0"/>
          </a:p>
        </p:txBody>
      </p:sp>
      <p:sp>
        <p:nvSpPr>
          <p:cNvPr id="5" name="Content Placeholder 4"/>
          <p:cNvSpPr>
            <a:spLocks noGrp="1"/>
          </p:cNvSpPr>
          <p:nvPr>
            <p:ph idx="1"/>
          </p:nvPr>
        </p:nvSpPr>
        <p:spPr>
          <a:xfrm>
            <a:off x="457200" y="1371601"/>
            <a:ext cx="8229600" cy="4876800"/>
          </a:xfrm>
        </p:spPr>
        <p:txBody>
          <a:bodyPr>
            <a:normAutofit/>
          </a:bodyPr>
          <a:lstStyle/>
          <a:p>
            <a:pPr marL="137160" indent="0" algn="ctr" fontAlgn="t">
              <a:buNone/>
            </a:pPr>
            <a:r>
              <a:rPr lang="en-US" sz="3200" dirty="0"/>
              <a:t>m</a:t>
            </a:r>
            <a:r>
              <a:rPr lang="en-US" sz="3200" dirty="0" smtClean="0"/>
              <a:t>etadata and governance</a:t>
            </a:r>
          </a:p>
          <a:p>
            <a:pPr marL="137160" indent="0" algn="ctr" fontAlgn="t">
              <a:buNone/>
            </a:pPr>
            <a:r>
              <a:rPr lang="en-US" sz="3200" dirty="0"/>
              <a:t>a</a:t>
            </a:r>
            <a:r>
              <a:rPr lang="en-US" sz="3200" dirty="0" smtClean="0"/>
              <a:t>nalytic applications</a:t>
            </a:r>
          </a:p>
          <a:p>
            <a:pPr marL="137160" indent="0" algn="ctr" fontAlgn="t">
              <a:buNone/>
            </a:pPr>
            <a:r>
              <a:rPr lang="en-US" sz="3200" dirty="0"/>
              <a:t>s</a:t>
            </a:r>
            <a:r>
              <a:rPr lang="en-US" sz="3200" dirty="0" smtClean="0"/>
              <a:t>elf service data products</a:t>
            </a:r>
          </a:p>
          <a:p>
            <a:pPr marL="137160" indent="0" algn="ctr" fontAlgn="t">
              <a:buNone/>
            </a:pPr>
            <a:r>
              <a:rPr lang="en-US" sz="3200" dirty="0"/>
              <a:t>t</a:t>
            </a:r>
            <a:r>
              <a:rPr lang="en-US" sz="3200" dirty="0" smtClean="0"/>
              <a:t>ools merging into platforms</a:t>
            </a:r>
          </a:p>
          <a:p>
            <a:pPr marL="137160" indent="0" algn="ctr" fontAlgn="t">
              <a:buNone/>
            </a:pPr>
            <a:r>
              <a:rPr lang="en-US" sz="3200" dirty="0"/>
              <a:t>c</a:t>
            </a:r>
            <a:r>
              <a:rPr lang="en-US" sz="3200" dirty="0" smtClean="0"/>
              <a:t>loud solutions</a:t>
            </a:r>
            <a:endParaRPr lang="en-US" sz="3200" dirty="0"/>
          </a:p>
        </p:txBody>
      </p:sp>
    </p:spTree>
    <p:extLst>
      <p:ext uri="{BB962C8B-B14F-4D97-AF65-F5344CB8AC3E}">
        <p14:creationId xmlns:p14="http://schemas.microsoft.com/office/powerpoint/2010/main" val="31298930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a:bodyPr>
          <a:lstStyle/>
          <a:p>
            <a:r>
              <a:rPr lang="en-US" dirty="0" smtClean="0"/>
              <a:t>changes</a:t>
            </a:r>
            <a:endParaRPr lang="en-US" dirty="0"/>
          </a:p>
        </p:txBody>
      </p:sp>
      <p:sp>
        <p:nvSpPr>
          <p:cNvPr id="5" name="Content Placeholder 4"/>
          <p:cNvSpPr>
            <a:spLocks noGrp="1"/>
          </p:cNvSpPr>
          <p:nvPr>
            <p:ph idx="1"/>
          </p:nvPr>
        </p:nvSpPr>
        <p:spPr>
          <a:xfrm>
            <a:off x="457200" y="1371601"/>
            <a:ext cx="8229600" cy="4876800"/>
          </a:xfrm>
        </p:spPr>
        <p:txBody>
          <a:bodyPr>
            <a:normAutofit/>
          </a:bodyPr>
          <a:lstStyle/>
          <a:p>
            <a:pPr marL="137160" indent="0" algn="ctr" fontAlgn="t">
              <a:buNone/>
            </a:pPr>
            <a:r>
              <a:rPr lang="en-US" sz="3200" dirty="0"/>
              <a:t>o</a:t>
            </a:r>
            <a:r>
              <a:rPr lang="en-US" sz="3200" dirty="0" smtClean="0"/>
              <a:t>pen </a:t>
            </a:r>
            <a:r>
              <a:rPr lang="en-US" sz="3200" dirty="0" smtClean="0"/>
              <a:t>source, adaptive sourcing</a:t>
            </a:r>
            <a:endParaRPr lang="en-US" sz="3200" dirty="0" smtClean="0"/>
          </a:p>
          <a:p>
            <a:pPr marL="137160" indent="0" algn="ctr" fontAlgn="t">
              <a:buNone/>
            </a:pPr>
            <a:r>
              <a:rPr lang="en-US" sz="3200" dirty="0"/>
              <a:t>t</a:t>
            </a:r>
            <a:r>
              <a:rPr lang="en-US" sz="3200" dirty="0" smtClean="0"/>
              <a:t>ruly distributed processing</a:t>
            </a:r>
          </a:p>
          <a:p>
            <a:pPr marL="137160" indent="0" algn="ctr" fontAlgn="t">
              <a:buNone/>
            </a:pPr>
            <a:r>
              <a:rPr lang="en-US" sz="3200" dirty="0"/>
              <a:t>o</a:t>
            </a:r>
            <a:r>
              <a:rPr lang="en-US" sz="3200" dirty="0" smtClean="0"/>
              <a:t>ne man </a:t>
            </a:r>
            <a:r>
              <a:rPr lang="en-US" sz="3200" dirty="0" smtClean="0"/>
              <a:t>show – the data scientist</a:t>
            </a:r>
            <a:endParaRPr lang="en-US" sz="3200" dirty="0" smtClean="0"/>
          </a:p>
          <a:p>
            <a:pPr marL="137160" indent="0" algn="ctr" fontAlgn="t">
              <a:buNone/>
            </a:pPr>
            <a:r>
              <a:rPr lang="en-US" sz="3200" dirty="0"/>
              <a:t>v</a:t>
            </a:r>
            <a:r>
              <a:rPr lang="en-US" sz="3200" dirty="0" smtClean="0"/>
              <a:t>isual interpretation</a:t>
            </a:r>
          </a:p>
          <a:p>
            <a:pPr marL="137160" indent="0" algn="ctr" fontAlgn="t">
              <a:buNone/>
            </a:pPr>
            <a:endParaRPr lang="en-US" sz="3200" dirty="0" smtClean="0"/>
          </a:p>
          <a:p>
            <a:pPr marL="137160" indent="0" algn="ctr" fontAlgn="t">
              <a:buNone/>
            </a:pPr>
            <a:r>
              <a:rPr lang="en-US" sz="3200" dirty="0"/>
              <a:t>t</a:t>
            </a:r>
            <a:r>
              <a:rPr lang="en-US" sz="3200" dirty="0" smtClean="0"/>
              <a:t>he same is the new</a:t>
            </a:r>
          </a:p>
          <a:p>
            <a:pPr marL="137160" indent="0" algn="ctr" fontAlgn="t">
              <a:buNone/>
            </a:pPr>
            <a:endParaRPr lang="en-US" sz="3200" dirty="0"/>
          </a:p>
        </p:txBody>
      </p:sp>
    </p:spTree>
    <p:extLst>
      <p:ext uri="{BB962C8B-B14F-4D97-AF65-F5344CB8AC3E}">
        <p14:creationId xmlns:p14="http://schemas.microsoft.com/office/powerpoint/2010/main" val="84337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8"/>
          </p:nvPr>
        </p:nvSpPr>
        <p:spPr>
          <a:xfrm>
            <a:off x="2852102" y="2333883"/>
            <a:ext cx="3335770" cy="4159868"/>
          </a:xfrm>
        </p:spPr>
        <p:txBody>
          <a:bodyPr/>
          <a:lstStyle/>
          <a:p>
            <a:pPr marL="0" lvl="0" indent="0">
              <a:spcAft>
                <a:spcPts val="600"/>
              </a:spcAft>
              <a:buNone/>
            </a:pPr>
            <a:r>
              <a:rPr lang="en-US" sz="2200" b="0" dirty="0" smtClean="0"/>
              <a:t>We have:</a:t>
            </a:r>
            <a:endParaRPr lang="en-US" sz="2200" b="0" dirty="0"/>
          </a:p>
          <a:p>
            <a:pPr lvl="1"/>
            <a:r>
              <a:rPr lang="en-US" sz="1400" spc="-70" baseline="0" dirty="0" smtClean="0"/>
              <a:t>$109.2 </a:t>
            </a:r>
            <a:r>
              <a:rPr lang="en-US" sz="1400" spc="-70" baseline="0" dirty="0"/>
              <a:t>billion in </a:t>
            </a:r>
            <a:r>
              <a:rPr lang="en-US" sz="1400" spc="-70" baseline="0" dirty="0" smtClean="0"/>
              <a:t>assets under management/advisement</a:t>
            </a:r>
            <a:r>
              <a:rPr lang="en-US" sz="1400" spc="-70" baseline="0" dirty="0"/>
              <a:t/>
            </a:r>
            <a:br>
              <a:rPr lang="en-US" sz="1400" spc="-70" baseline="0" dirty="0"/>
            </a:br>
            <a:r>
              <a:rPr lang="en-US" sz="1200" spc="-70" baseline="0" dirty="0"/>
              <a:t>(Dec. 31, </a:t>
            </a:r>
            <a:r>
              <a:rPr lang="en-US" sz="1200" spc="-70" baseline="0" dirty="0" smtClean="0"/>
              <a:t>2015).</a:t>
            </a:r>
            <a:endParaRPr lang="en-US" sz="1200" spc="-70" baseline="0" dirty="0"/>
          </a:p>
          <a:p>
            <a:pPr lvl="1"/>
            <a:r>
              <a:rPr lang="en-US" sz="1400" kern="1100" spc="-70" baseline="0" dirty="0" smtClean="0"/>
              <a:t>$8.3 </a:t>
            </a:r>
            <a:r>
              <a:rPr lang="en-US" sz="1400" kern="1100" spc="-70" baseline="0" dirty="0"/>
              <a:t>billion in </a:t>
            </a:r>
            <a:r>
              <a:rPr lang="en-US" sz="1400" kern="1100" spc="-70" baseline="0" dirty="0" smtClean="0"/>
              <a:t>total adjusted surplus</a:t>
            </a:r>
            <a:r>
              <a:rPr lang="en-US" sz="1400" spc="-70" baseline="0" dirty="0"/>
              <a:t/>
            </a:r>
            <a:br>
              <a:rPr lang="en-US" sz="1400" spc="-70" baseline="0" dirty="0"/>
            </a:br>
            <a:r>
              <a:rPr lang="en-US" sz="1200" spc="-70" baseline="0" dirty="0"/>
              <a:t>(Dec. 31, </a:t>
            </a:r>
            <a:r>
              <a:rPr lang="en-US" sz="1200" spc="-70" baseline="0" dirty="0" smtClean="0"/>
              <a:t>2015).</a:t>
            </a:r>
            <a:endParaRPr lang="en-US" sz="1200" spc="-70" baseline="0" dirty="0"/>
          </a:p>
          <a:p>
            <a:pPr lvl="1"/>
            <a:r>
              <a:rPr lang="en-US" sz="1400" spc="-70" baseline="0" dirty="0" smtClean="0"/>
              <a:t>9.3 million hours volunteered in 2015 </a:t>
            </a:r>
            <a:r>
              <a:rPr lang="en-US" sz="1200" spc="-70" baseline="0" dirty="0" smtClean="0"/>
              <a:t>(</a:t>
            </a:r>
            <a:r>
              <a:rPr lang="en-US" sz="1200" spc="-70" baseline="0" dirty="0"/>
              <a:t>Dec. 31, </a:t>
            </a:r>
            <a:r>
              <a:rPr lang="en-US" sz="1200" spc="-70" baseline="0" dirty="0" smtClean="0"/>
              <a:t>2015).</a:t>
            </a:r>
          </a:p>
          <a:p>
            <a:pPr lvl="1"/>
            <a:r>
              <a:rPr lang="en-US" sz="1400" spc="-70" baseline="0" dirty="0" smtClean="0"/>
              <a:t>$203.9 </a:t>
            </a:r>
            <a:r>
              <a:rPr lang="en-US" sz="1400" spc="-70" baseline="0" dirty="0"/>
              <a:t>million </a:t>
            </a:r>
            <a:r>
              <a:rPr lang="en-US" sz="1400" spc="-70" baseline="0" dirty="0" smtClean="0"/>
              <a:t>raised and donated in 2015 to help others</a:t>
            </a:r>
            <a:r>
              <a:rPr lang="en-US" sz="1400" spc="-70" baseline="0" dirty="0"/>
              <a:t> </a:t>
            </a:r>
            <a:r>
              <a:rPr lang="en-US" sz="1200" spc="-70" baseline="0" dirty="0" smtClean="0"/>
              <a:t>(</a:t>
            </a:r>
            <a:r>
              <a:rPr lang="en-US" sz="1200" spc="-70" baseline="0" dirty="0"/>
              <a:t>Dec. 31, </a:t>
            </a:r>
            <a:r>
              <a:rPr lang="en-US" sz="1200" spc="-70" baseline="0" dirty="0" smtClean="0"/>
              <a:t>2015).</a:t>
            </a:r>
            <a:endParaRPr lang="en-US" sz="1200" spc="-70" baseline="0" dirty="0"/>
          </a:p>
        </p:txBody>
      </p:sp>
      <p:sp>
        <p:nvSpPr>
          <p:cNvPr id="9" name="Text Placeholder 8"/>
          <p:cNvSpPr>
            <a:spLocks noGrp="1"/>
          </p:cNvSpPr>
          <p:nvPr>
            <p:ph type="body" sz="quarter" idx="19"/>
          </p:nvPr>
        </p:nvSpPr>
        <p:spPr>
          <a:xfrm>
            <a:off x="394061" y="2333883"/>
            <a:ext cx="2998071" cy="3047780"/>
          </a:xfrm>
        </p:spPr>
        <p:txBody>
          <a:bodyPr/>
          <a:lstStyle/>
          <a:p>
            <a:pPr marL="0" lvl="0" indent="0">
              <a:spcAft>
                <a:spcPts val="600"/>
              </a:spcAft>
              <a:buNone/>
            </a:pPr>
            <a:r>
              <a:rPr lang="en-US" sz="2200" b="0" dirty="0" smtClean="0"/>
              <a:t>We are:</a:t>
            </a:r>
            <a:endParaRPr lang="en-US" sz="2200" b="0" dirty="0"/>
          </a:p>
          <a:p>
            <a:pPr lvl="1"/>
            <a:r>
              <a:rPr lang="en-US" sz="1400" spc="-70" baseline="0" dirty="0"/>
              <a:t>100+ years old.</a:t>
            </a:r>
          </a:p>
          <a:p>
            <a:pPr lvl="1"/>
            <a:r>
              <a:rPr lang="en-US" sz="1400" spc="-70" baseline="0" dirty="0"/>
              <a:t>Membership-</a:t>
            </a:r>
            <a:r>
              <a:rPr lang="en-US" sz="1400" spc="-70" baseline="0" dirty="0" smtClean="0"/>
              <a:t>owned</a:t>
            </a:r>
            <a:br>
              <a:rPr lang="en-US" sz="1400" spc="-70" baseline="0" dirty="0" smtClean="0"/>
            </a:br>
            <a:r>
              <a:rPr lang="en-US" sz="1400" spc="-70" baseline="0" dirty="0" smtClean="0"/>
              <a:t>(more than 2.3 </a:t>
            </a:r>
            <a:r>
              <a:rPr lang="en-US" sz="1400" spc="-70" baseline="0" dirty="0"/>
              <a:t>million members).</a:t>
            </a:r>
          </a:p>
          <a:p>
            <a:pPr lvl="1"/>
            <a:r>
              <a:rPr lang="en-US" sz="1400" spc="-70" baseline="0" dirty="0"/>
              <a:t>#</a:t>
            </a:r>
            <a:r>
              <a:rPr lang="en-US" sz="1400" spc="-70" baseline="0" dirty="0" smtClean="0"/>
              <a:t>333 </a:t>
            </a:r>
            <a:r>
              <a:rPr lang="en-US" sz="1400" spc="-70" baseline="0" dirty="0"/>
              <a:t>on Fortune 500 </a:t>
            </a:r>
            <a:r>
              <a:rPr lang="en-US" sz="1400" spc="-70" baseline="0" dirty="0" smtClean="0"/>
              <a:t/>
            </a:r>
            <a:br>
              <a:rPr lang="en-US" sz="1400" spc="-70" baseline="0" dirty="0" smtClean="0"/>
            </a:br>
            <a:r>
              <a:rPr lang="en-US" sz="1200" spc="-70" baseline="0" dirty="0" smtClean="0"/>
              <a:t>(June 2015).</a:t>
            </a:r>
            <a:endParaRPr lang="en-US" sz="1200" spc="-70" baseline="0" dirty="0"/>
          </a:p>
        </p:txBody>
      </p:sp>
      <p:sp>
        <p:nvSpPr>
          <p:cNvPr id="7" name="Text Placeholder 6"/>
          <p:cNvSpPr>
            <a:spLocks noGrp="1"/>
          </p:cNvSpPr>
          <p:nvPr>
            <p:ph type="body" sz="quarter" idx="12"/>
          </p:nvPr>
        </p:nvSpPr>
        <p:spPr/>
        <p:txBody>
          <a:bodyPr/>
          <a:lstStyle/>
          <a:p>
            <a:r>
              <a:rPr lang="en-US" dirty="0" smtClean="0"/>
              <a:t>About Thrivent Financial</a:t>
            </a:r>
            <a:endParaRPr lang="en-US" dirty="0"/>
          </a:p>
        </p:txBody>
      </p:sp>
      <p:sp>
        <p:nvSpPr>
          <p:cNvPr id="6" name="Text Placeholder 7"/>
          <p:cNvSpPr>
            <a:spLocks noGrp="1"/>
          </p:cNvSpPr>
          <p:nvPr>
            <p:ph type="body" sz="quarter" idx="18"/>
          </p:nvPr>
        </p:nvSpPr>
        <p:spPr>
          <a:xfrm>
            <a:off x="5773445" y="2333883"/>
            <a:ext cx="3383280" cy="4083469"/>
          </a:xfrm>
        </p:spPr>
        <p:txBody>
          <a:bodyPr/>
          <a:lstStyle/>
          <a:p>
            <a:pPr marL="0" lvl="0" indent="0">
              <a:spcAft>
                <a:spcPts val="600"/>
              </a:spcAft>
              <a:buNone/>
            </a:pPr>
            <a:r>
              <a:rPr lang="en-US" sz="2200" b="0" dirty="0" smtClean="0"/>
              <a:t>We’ve earned:</a:t>
            </a:r>
            <a:endParaRPr lang="en-US" sz="2200" b="0" dirty="0"/>
          </a:p>
          <a:p>
            <a:pPr lvl="1"/>
            <a:r>
              <a:rPr lang="en-US" sz="1400" spc="-70" baseline="0" dirty="0"/>
              <a:t>A.M. Best—A++ (Superior) </a:t>
            </a:r>
            <a:r>
              <a:rPr lang="en-US" sz="1400" spc="-70" baseline="0" dirty="0" smtClean="0"/>
              <a:t/>
            </a:r>
            <a:br>
              <a:rPr lang="en-US" sz="1400" spc="-70" baseline="0" dirty="0" smtClean="0"/>
            </a:br>
            <a:r>
              <a:rPr lang="en-US" sz="1400" spc="-70" baseline="0" dirty="0" smtClean="0"/>
              <a:t>Highest </a:t>
            </a:r>
            <a:r>
              <a:rPr lang="en-US" sz="1400" spc="-70" baseline="0" dirty="0"/>
              <a:t>of 16 ratings </a:t>
            </a:r>
            <a:r>
              <a:rPr lang="en-US" sz="1400" spc="-70" baseline="0" dirty="0" smtClean="0"/>
              <a:t/>
            </a:r>
            <a:br>
              <a:rPr lang="en-US" sz="1400" spc="-70" baseline="0" dirty="0" smtClean="0"/>
            </a:br>
            <a:r>
              <a:rPr lang="en-US" sz="1200" spc="-70" baseline="0" dirty="0" smtClean="0"/>
              <a:t>(June 2015).*</a:t>
            </a:r>
            <a:endParaRPr lang="en-US" sz="1200" spc="-70" baseline="0" dirty="0"/>
          </a:p>
          <a:p>
            <a:pPr lvl="1"/>
            <a:r>
              <a:rPr lang="en-US" sz="1400" spc="-70" baseline="0" dirty="0"/>
              <a:t>Fitch Ratings—AA (Very Strong) </a:t>
            </a:r>
            <a:r>
              <a:rPr lang="en-US" sz="1400" spc="-70" baseline="0" dirty="0" smtClean="0"/>
              <a:t/>
            </a:r>
            <a:br>
              <a:rPr lang="en-US" sz="1400" spc="-70" baseline="0" dirty="0" smtClean="0"/>
            </a:br>
            <a:r>
              <a:rPr lang="en-US" sz="1400" spc="-70" baseline="0" dirty="0" smtClean="0"/>
              <a:t>3rd </a:t>
            </a:r>
            <a:r>
              <a:rPr lang="en-US" sz="1400" spc="-70" baseline="0" dirty="0"/>
              <a:t>highest of 19 </a:t>
            </a:r>
            <a:r>
              <a:rPr lang="en-US" sz="1400" spc="-70" baseline="0" dirty="0" smtClean="0"/>
              <a:t>ratings</a:t>
            </a:r>
            <a:br>
              <a:rPr lang="en-US" sz="1400" spc="-70" baseline="0" dirty="0" smtClean="0"/>
            </a:br>
            <a:r>
              <a:rPr lang="en-US" sz="1200" spc="-70" baseline="0" dirty="0" smtClean="0"/>
              <a:t>(Sept. 2015).*</a:t>
            </a:r>
            <a:endParaRPr lang="en-US" sz="1200" spc="-70" baseline="0" dirty="0"/>
          </a:p>
          <a:p>
            <a:pPr lvl="1"/>
            <a:r>
              <a:rPr lang="en-US" sz="1400" spc="-70" baseline="0" dirty="0"/>
              <a:t>Consecutive awards as </a:t>
            </a:r>
            <a:r>
              <a:rPr lang="en-US" sz="1400" spc="-70" baseline="0" dirty="0" smtClean="0"/>
              <a:t/>
            </a:r>
            <a:br>
              <a:rPr lang="en-US" sz="1400" spc="-70" baseline="0" dirty="0" smtClean="0"/>
            </a:br>
            <a:r>
              <a:rPr lang="en-US" sz="1400" spc="-70" baseline="0" dirty="0" smtClean="0"/>
              <a:t>one </a:t>
            </a:r>
            <a:r>
              <a:rPr lang="en-US" sz="1400" spc="-70" baseline="0" dirty="0"/>
              <a:t>of the “World’s Most </a:t>
            </a:r>
            <a:r>
              <a:rPr lang="en-US" sz="1400" spc="-70" baseline="0" dirty="0" smtClean="0"/>
              <a:t/>
            </a:r>
            <a:br>
              <a:rPr lang="en-US" sz="1400" spc="-70" baseline="0" dirty="0" smtClean="0"/>
            </a:br>
            <a:r>
              <a:rPr lang="en-US" sz="1400" spc="-70" baseline="0" dirty="0" smtClean="0"/>
              <a:t>Ethical </a:t>
            </a:r>
            <a:r>
              <a:rPr lang="en-US" sz="1400" spc="-70" baseline="0" dirty="0"/>
              <a:t>Companies” by </a:t>
            </a:r>
            <a:r>
              <a:rPr lang="en-US" sz="1400" spc="-70" baseline="0" dirty="0" smtClean="0"/>
              <a:t/>
            </a:r>
            <a:br>
              <a:rPr lang="en-US" sz="1400" spc="-70" baseline="0" dirty="0" smtClean="0"/>
            </a:br>
            <a:r>
              <a:rPr lang="en-US" sz="1400" spc="-70" baseline="0" dirty="0" err="1" smtClean="0"/>
              <a:t>Ethisphere</a:t>
            </a:r>
            <a:r>
              <a:rPr lang="en-US" sz="1400" spc="-70" baseline="0" dirty="0" smtClean="0"/>
              <a:t> Institute</a:t>
            </a:r>
            <a:r>
              <a:rPr lang="en-US" sz="1400" spc="-70" baseline="0" dirty="0"/>
              <a:t>.</a:t>
            </a:r>
          </a:p>
        </p:txBody>
      </p:sp>
      <p:sp>
        <p:nvSpPr>
          <p:cNvPr id="2" name="TextBox 1"/>
          <p:cNvSpPr txBox="1"/>
          <p:nvPr/>
        </p:nvSpPr>
        <p:spPr>
          <a:xfrm>
            <a:off x="394062" y="5359511"/>
            <a:ext cx="2648401" cy="461665"/>
          </a:xfrm>
          <a:prstGeom prst="rect">
            <a:avLst/>
          </a:prstGeom>
          <a:noFill/>
        </p:spPr>
        <p:txBody>
          <a:bodyPr wrap="square" rtlCol="0">
            <a:spAutoFit/>
          </a:bodyPr>
          <a:lstStyle/>
          <a:p>
            <a:pPr eaLnBrk="0" fontAlgn="base" hangingPunct="0">
              <a:spcBef>
                <a:spcPct val="0"/>
              </a:spcBef>
              <a:spcAft>
                <a:spcPct val="0"/>
              </a:spcAft>
            </a:pPr>
            <a:r>
              <a:rPr lang="en-US" sz="800" dirty="0">
                <a:solidFill>
                  <a:srgbClr val="1D3641"/>
                </a:solidFill>
                <a:latin typeface="Franklin Gothic Book"/>
                <a:cs typeface="Franklin Gothic Book"/>
              </a:rPr>
              <a:t>*Ratings reflect </a:t>
            </a:r>
            <a:r>
              <a:rPr lang="en-US" sz="800" dirty="0" smtClean="0">
                <a:solidFill>
                  <a:srgbClr val="1D3641"/>
                </a:solidFill>
                <a:latin typeface="Franklin Gothic Book"/>
                <a:cs typeface="Franklin Gothic Book"/>
              </a:rPr>
              <a:t>Thrivent’s </a:t>
            </a:r>
            <a:r>
              <a:rPr lang="en-US" sz="800" dirty="0">
                <a:solidFill>
                  <a:srgbClr val="1D3641"/>
                </a:solidFill>
                <a:latin typeface="Franklin Gothic Book"/>
                <a:cs typeface="Franklin Gothic Book"/>
              </a:rPr>
              <a:t>overall financial strength </a:t>
            </a:r>
            <a:r>
              <a:rPr lang="en-US" sz="800" dirty="0" smtClean="0">
                <a:solidFill>
                  <a:srgbClr val="1D3641"/>
                </a:solidFill>
                <a:latin typeface="Franklin Gothic Book"/>
                <a:cs typeface="Franklin Gothic Book"/>
              </a:rPr>
              <a:t/>
            </a:r>
            <a:br>
              <a:rPr lang="en-US" sz="800" dirty="0" smtClean="0">
                <a:solidFill>
                  <a:srgbClr val="1D3641"/>
                </a:solidFill>
                <a:latin typeface="Franklin Gothic Book"/>
                <a:cs typeface="Franklin Gothic Book"/>
              </a:rPr>
            </a:br>
            <a:r>
              <a:rPr lang="en-US" sz="800" dirty="0" smtClean="0">
                <a:solidFill>
                  <a:srgbClr val="1D3641"/>
                </a:solidFill>
                <a:latin typeface="Franklin Gothic Book"/>
                <a:cs typeface="Franklin Gothic Book"/>
              </a:rPr>
              <a:t>  and claims</a:t>
            </a:r>
            <a:r>
              <a:rPr lang="en-US" sz="800" dirty="0">
                <a:solidFill>
                  <a:srgbClr val="1D3641"/>
                </a:solidFill>
                <a:latin typeface="Franklin Gothic Book"/>
                <a:cs typeface="Franklin Gothic Book"/>
              </a:rPr>
              <a:t>-paying ability. They do not apply to the </a:t>
            </a:r>
            <a:r>
              <a:rPr lang="en-US" sz="800" dirty="0" smtClean="0">
                <a:solidFill>
                  <a:srgbClr val="1D3641"/>
                </a:solidFill>
                <a:latin typeface="Franklin Gothic Book"/>
                <a:cs typeface="Franklin Gothic Book"/>
              </a:rPr>
              <a:t/>
            </a:r>
            <a:br>
              <a:rPr lang="en-US" sz="800" dirty="0" smtClean="0">
                <a:solidFill>
                  <a:srgbClr val="1D3641"/>
                </a:solidFill>
                <a:latin typeface="Franklin Gothic Book"/>
                <a:cs typeface="Franklin Gothic Book"/>
              </a:rPr>
            </a:br>
            <a:r>
              <a:rPr lang="en-US" sz="800" dirty="0" smtClean="0">
                <a:solidFill>
                  <a:srgbClr val="1D3641"/>
                </a:solidFill>
                <a:latin typeface="Franklin Gothic Book"/>
                <a:cs typeface="Franklin Gothic Book"/>
              </a:rPr>
              <a:t>  performance </a:t>
            </a:r>
            <a:r>
              <a:rPr lang="en-US" sz="800" dirty="0">
                <a:solidFill>
                  <a:srgbClr val="1D3641"/>
                </a:solidFill>
                <a:latin typeface="Franklin Gothic Book"/>
                <a:cs typeface="Franklin Gothic Book"/>
              </a:rPr>
              <a:t>of </a:t>
            </a:r>
            <a:r>
              <a:rPr lang="en-US" sz="800" dirty="0" smtClean="0">
                <a:solidFill>
                  <a:srgbClr val="1D3641"/>
                </a:solidFill>
                <a:latin typeface="Franklin Gothic Book"/>
                <a:cs typeface="Franklin Gothic Book"/>
              </a:rPr>
              <a:t>Thrivent’s </a:t>
            </a:r>
            <a:r>
              <a:rPr lang="en-US" sz="800" dirty="0">
                <a:solidFill>
                  <a:srgbClr val="1D3641"/>
                </a:solidFill>
                <a:latin typeface="Franklin Gothic Book"/>
                <a:cs typeface="Franklin Gothic Book"/>
              </a:rPr>
              <a:t>investment products. </a:t>
            </a:r>
          </a:p>
        </p:txBody>
      </p:sp>
    </p:spTree>
    <p:extLst>
      <p:ext uri="{BB962C8B-B14F-4D97-AF65-F5344CB8AC3E}">
        <p14:creationId xmlns:p14="http://schemas.microsoft.com/office/powerpoint/2010/main" val="88644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38200"/>
          </a:xfrm>
        </p:spPr>
        <p:txBody>
          <a:bodyPr>
            <a:normAutofit/>
          </a:bodyPr>
          <a:lstStyle/>
          <a:p>
            <a:pPr fontAlgn="t"/>
            <a:r>
              <a:rPr lang="en-US" dirty="0" smtClean="0"/>
              <a:t>It’s 2016!</a:t>
            </a:r>
            <a:endParaRPr lang="en-US" dirty="0"/>
          </a:p>
        </p:txBody>
      </p:sp>
      <p:sp>
        <p:nvSpPr>
          <p:cNvPr id="5" name="Content Placeholder 4"/>
          <p:cNvSpPr>
            <a:spLocks noGrp="1"/>
          </p:cNvSpPr>
          <p:nvPr>
            <p:ph idx="1"/>
          </p:nvPr>
        </p:nvSpPr>
        <p:spPr>
          <a:xfrm>
            <a:off x="609600" y="1219200"/>
            <a:ext cx="8229600" cy="4876800"/>
          </a:xfrm>
        </p:spPr>
        <p:txBody>
          <a:bodyPr>
            <a:noAutofit/>
          </a:bodyPr>
          <a:lstStyle/>
          <a:p>
            <a:pPr marL="137160" indent="0" fontAlgn="t">
              <a:buNone/>
            </a:pPr>
            <a:r>
              <a:rPr lang="en-US" sz="1600" dirty="0" smtClean="0"/>
              <a:t>Last year - Millennials </a:t>
            </a:r>
            <a:r>
              <a:rPr lang="en-US" sz="1600" dirty="0"/>
              <a:t>and Gen X </a:t>
            </a:r>
            <a:r>
              <a:rPr lang="en-US" sz="1600" dirty="0" smtClean="0"/>
              <a:t>surpassed the number of </a:t>
            </a:r>
            <a:r>
              <a:rPr lang="en-US" sz="1600" dirty="0"/>
              <a:t>Baby Boomers. </a:t>
            </a:r>
            <a:r>
              <a:rPr lang="en-US" sz="1600" dirty="0" smtClean="0"/>
              <a:t>Technology</a:t>
            </a:r>
            <a:r>
              <a:rPr lang="en-US" sz="1600" dirty="0"/>
              <a:t>, social media, and the Internet of Things are </a:t>
            </a:r>
            <a:r>
              <a:rPr lang="en-US" sz="1600" dirty="0" smtClean="0"/>
              <a:t>transforming our lives at an unprecedented rate.</a:t>
            </a:r>
          </a:p>
          <a:p>
            <a:pPr marL="137160" indent="0">
              <a:buNone/>
            </a:pPr>
            <a:endParaRPr lang="en-US" sz="1000" dirty="0"/>
          </a:p>
          <a:p>
            <a:pPr marL="137160" indent="0">
              <a:buNone/>
            </a:pPr>
            <a:r>
              <a:rPr lang="en-US" sz="1600" dirty="0" smtClean="0"/>
              <a:t>Strategy </a:t>
            </a:r>
            <a:r>
              <a:rPr lang="en-US" sz="1600" dirty="0"/>
              <a:t>Analytics released a report last month that predicted </a:t>
            </a:r>
            <a:r>
              <a:rPr lang="en-US" sz="1600" b="1" dirty="0">
                <a:hlinkClick r:id="rId3"/>
              </a:rPr>
              <a:t>M2M connections will grow from 368 million this year to 2.9 billion by 2022</a:t>
            </a:r>
            <a:r>
              <a:rPr lang="en-US" sz="1600" dirty="0"/>
              <a:t>.</a:t>
            </a:r>
          </a:p>
          <a:p>
            <a:pPr marL="137160" indent="0" fontAlgn="t">
              <a:buNone/>
            </a:pPr>
            <a:endParaRPr lang="en-US" sz="1000" dirty="0" smtClean="0"/>
          </a:p>
          <a:p>
            <a:pPr marL="137160" indent="0" fontAlgn="t">
              <a:buNone/>
            </a:pPr>
            <a:r>
              <a:rPr lang="en-US" sz="1600" dirty="0" smtClean="0"/>
              <a:t>Data management domain – </a:t>
            </a:r>
            <a:r>
              <a:rPr lang="en-US" sz="1600" dirty="0" smtClean="0"/>
              <a:t> </a:t>
            </a:r>
            <a:r>
              <a:rPr lang="en-US" sz="1600" dirty="0"/>
              <a:t>relational database is no longer the only </a:t>
            </a:r>
            <a:r>
              <a:rPr lang="en-US" sz="1600" dirty="0" smtClean="0"/>
              <a:t>database of choice. </a:t>
            </a:r>
            <a:r>
              <a:rPr lang="en-US" sz="1600" dirty="0"/>
              <a:t>The vendors are many more and </a:t>
            </a:r>
            <a:r>
              <a:rPr lang="en-US" sz="1600" dirty="0" smtClean="0"/>
              <a:t>different; </a:t>
            </a:r>
            <a:r>
              <a:rPr lang="en-US" sz="1600" dirty="0"/>
              <a:t>the designers require new skills and the expectations are </a:t>
            </a:r>
            <a:r>
              <a:rPr lang="en-US" sz="1600" dirty="0" smtClean="0"/>
              <a:t>let’s </a:t>
            </a:r>
            <a:r>
              <a:rPr lang="en-US" sz="1600" dirty="0"/>
              <a:t>say more predictive. </a:t>
            </a:r>
            <a:endParaRPr lang="en-US" sz="1600" dirty="0" smtClean="0"/>
          </a:p>
          <a:p>
            <a:pPr marL="137160" indent="0" fontAlgn="t">
              <a:buNone/>
            </a:pPr>
            <a:endParaRPr lang="en-US" sz="1000" dirty="0" smtClean="0"/>
          </a:p>
          <a:p>
            <a:pPr marL="137160" indent="0" fontAlgn="t">
              <a:buNone/>
            </a:pPr>
            <a:r>
              <a:rPr lang="en-US" sz="1600" dirty="0" smtClean="0"/>
              <a:t>User and Analytic </a:t>
            </a:r>
            <a:r>
              <a:rPr lang="en-US" sz="1600" dirty="0"/>
              <a:t>Sandboxes, Virtual integration, Advanced Analytics - only a handful of the components that require a new architecture to meet business requirements. This session provides a framework for the architecture of the big data warehouse, the components and </a:t>
            </a:r>
            <a:r>
              <a:rPr lang="en-US" sz="1600" dirty="0" smtClean="0"/>
              <a:t>the new</a:t>
            </a:r>
            <a:r>
              <a:rPr lang="en-US" sz="1600" dirty="0" smtClean="0"/>
              <a:t> technology needed </a:t>
            </a:r>
            <a:endParaRPr lang="en-US" sz="1600" dirty="0" smtClean="0"/>
          </a:p>
          <a:p>
            <a:pPr marL="137160" indent="0" fontAlgn="t">
              <a:buNone/>
            </a:pPr>
            <a:endParaRPr lang="en-US" sz="1000" dirty="0"/>
          </a:p>
          <a:p>
            <a:pPr marL="137160" indent="0" fontAlgn="t">
              <a:buNone/>
            </a:pPr>
            <a:r>
              <a:rPr lang="en-US" sz="1600" dirty="0" smtClean="0"/>
              <a:t>The </a:t>
            </a:r>
            <a:r>
              <a:rPr lang="en-US" sz="1600" dirty="0"/>
              <a:t>attendees will get a good understanding of the following: </a:t>
            </a:r>
          </a:p>
          <a:p>
            <a:pPr marL="137160" indent="0" fontAlgn="t">
              <a:buNone/>
            </a:pPr>
            <a:r>
              <a:rPr lang="en-US" sz="1600" dirty="0" smtClean="0"/>
              <a:t>	</a:t>
            </a:r>
            <a:r>
              <a:rPr lang="en-US" sz="1600" dirty="0" smtClean="0"/>
              <a:t>Changes in the a</a:t>
            </a:r>
            <a:r>
              <a:rPr lang="en-US" sz="1600" dirty="0" smtClean="0"/>
              <a:t>rchitectural components </a:t>
            </a:r>
            <a:r>
              <a:rPr lang="en-US" sz="1600" dirty="0"/>
              <a:t>of the big data warehouse</a:t>
            </a:r>
          </a:p>
          <a:p>
            <a:pPr marL="137160" indent="0" fontAlgn="t">
              <a:buNone/>
            </a:pPr>
            <a:r>
              <a:rPr lang="en-US" sz="1600" dirty="0" smtClean="0"/>
              <a:t>	Benefits </a:t>
            </a:r>
            <a:r>
              <a:rPr lang="en-US" sz="1600" dirty="0"/>
              <a:t>and capabilities of the </a:t>
            </a:r>
            <a:r>
              <a:rPr lang="en-US" sz="1600" dirty="0" smtClean="0"/>
              <a:t>new technologies</a:t>
            </a:r>
            <a:endParaRPr lang="en-US" sz="1600" dirty="0"/>
          </a:p>
          <a:p>
            <a:pPr marL="137160" indent="0" fontAlgn="t">
              <a:buNone/>
            </a:pPr>
            <a:r>
              <a:rPr lang="en-US" sz="1600" dirty="0" smtClean="0"/>
              <a:t>	Specific </a:t>
            </a:r>
            <a:r>
              <a:rPr lang="en-US" sz="1600" dirty="0"/>
              <a:t>technologies and implementation alternatives</a:t>
            </a:r>
          </a:p>
          <a:p>
            <a:pPr marL="137160" indent="0" fontAlgn="t">
              <a:buNone/>
            </a:pPr>
            <a:r>
              <a:rPr lang="en-US" sz="1600" dirty="0" smtClean="0"/>
              <a:t>	Top </a:t>
            </a:r>
            <a:r>
              <a:rPr lang="en-US" sz="1600" dirty="0"/>
              <a:t>10 important concepts about the new architecture</a:t>
            </a:r>
          </a:p>
        </p:txBody>
      </p:sp>
    </p:spTree>
    <p:extLst>
      <p:ext uri="{BB962C8B-B14F-4D97-AF65-F5344CB8AC3E}">
        <p14:creationId xmlns:p14="http://schemas.microsoft.com/office/powerpoint/2010/main" val="2590976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t"/>
            <a:r>
              <a:rPr lang="en-US" dirty="0" smtClean="0"/>
              <a:t>It’s 2016!</a:t>
            </a:r>
            <a:endParaRPr lang="en-US" dirty="0"/>
          </a:p>
        </p:txBody>
      </p:sp>
      <p:sp>
        <p:nvSpPr>
          <p:cNvPr id="5" name="Content Placeholder 4"/>
          <p:cNvSpPr>
            <a:spLocks noGrp="1"/>
          </p:cNvSpPr>
          <p:nvPr>
            <p:ph idx="1"/>
          </p:nvPr>
        </p:nvSpPr>
        <p:spPr>
          <a:xfrm>
            <a:off x="457200" y="1524000"/>
            <a:ext cx="8229600" cy="4876800"/>
          </a:xfrm>
        </p:spPr>
        <p:txBody>
          <a:bodyPr>
            <a:normAutofit fontScale="55000" lnSpcReduction="20000"/>
          </a:bodyPr>
          <a:lstStyle/>
          <a:p>
            <a:pPr marL="137160" indent="0" fontAlgn="t">
              <a:buNone/>
            </a:pPr>
            <a:r>
              <a:rPr lang="en-US" dirty="0" smtClean="0"/>
              <a:t>Last year - Millennials </a:t>
            </a:r>
            <a:r>
              <a:rPr lang="en-US" dirty="0"/>
              <a:t>and Gen X </a:t>
            </a:r>
            <a:r>
              <a:rPr lang="en-US" dirty="0" smtClean="0"/>
              <a:t>surpassed the number of </a:t>
            </a:r>
            <a:r>
              <a:rPr lang="en-US" dirty="0"/>
              <a:t>Baby Boomers. </a:t>
            </a:r>
            <a:r>
              <a:rPr lang="en-US" dirty="0" smtClean="0"/>
              <a:t>Technology</a:t>
            </a:r>
            <a:r>
              <a:rPr lang="en-US" dirty="0"/>
              <a:t>, social media, and the Internet of Things are </a:t>
            </a:r>
            <a:r>
              <a:rPr lang="en-US" dirty="0" smtClean="0"/>
              <a:t>transforming our lives at an unprecedented rate.</a:t>
            </a:r>
          </a:p>
          <a:p>
            <a:pPr marL="137160" indent="0">
              <a:buNone/>
            </a:pPr>
            <a:endParaRPr lang="en-US" dirty="0"/>
          </a:p>
          <a:p>
            <a:pPr marL="137160" indent="0">
              <a:buNone/>
            </a:pPr>
            <a:r>
              <a:rPr lang="en-US" dirty="0" smtClean="0"/>
              <a:t>Strategy </a:t>
            </a:r>
            <a:r>
              <a:rPr lang="en-US" dirty="0"/>
              <a:t>Analytics released a report last month that predicted </a:t>
            </a:r>
            <a:r>
              <a:rPr lang="en-US" b="1" dirty="0">
                <a:hlinkClick r:id="rId3"/>
              </a:rPr>
              <a:t>M2M connections will grow from 368 million this year to 2.9 billion by 2022</a:t>
            </a:r>
            <a:r>
              <a:rPr lang="en-US" dirty="0"/>
              <a:t>.</a:t>
            </a:r>
          </a:p>
          <a:p>
            <a:pPr marL="137160" indent="0" fontAlgn="t">
              <a:buNone/>
            </a:pPr>
            <a:endParaRPr lang="en-US" dirty="0" smtClean="0"/>
          </a:p>
          <a:p>
            <a:pPr marL="137160" indent="0" fontAlgn="t">
              <a:buNone/>
            </a:pPr>
            <a:r>
              <a:rPr lang="en-US" dirty="0" smtClean="0"/>
              <a:t>Data management domain – </a:t>
            </a:r>
            <a:r>
              <a:rPr lang="en-US" dirty="0" smtClean="0"/>
              <a:t> </a:t>
            </a:r>
            <a:r>
              <a:rPr lang="en-US" dirty="0"/>
              <a:t>relational database is no longer the only </a:t>
            </a:r>
            <a:r>
              <a:rPr lang="en-US" dirty="0" smtClean="0"/>
              <a:t>database of choice. </a:t>
            </a:r>
            <a:r>
              <a:rPr lang="en-US" dirty="0"/>
              <a:t>The vendors are many more and </a:t>
            </a:r>
            <a:r>
              <a:rPr lang="en-US" dirty="0" smtClean="0"/>
              <a:t>different; </a:t>
            </a:r>
            <a:r>
              <a:rPr lang="en-US" dirty="0"/>
              <a:t>the designers require new skills and the expectations are </a:t>
            </a:r>
            <a:r>
              <a:rPr lang="en-US" dirty="0" smtClean="0"/>
              <a:t>let’s </a:t>
            </a:r>
            <a:r>
              <a:rPr lang="en-US" dirty="0"/>
              <a:t>say more predictive. </a:t>
            </a:r>
            <a:endParaRPr lang="en-US" dirty="0" smtClean="0"/>
          </a:p>
          <a:p>
            <a:pPr marL="137160" indent="0" fontAlgn="t">
              <a:buNone/>
            </a:pPr>
            <a:endParaRPr lang="en-US" dirty="0" smtClean="0"/>
          </a:p>
          <a:p>
            <a:pPr marL="137160" indent="0" fontAlgn="t">
              <a:buNone/>
            </a:pPr>
            <a:r>
              <a:rPr lang="en-US" dirty="0" smtClean="0"/>
              <a:t>User and Analytic </a:t>
            </a:r>
            <a:r>
              <a:rPr lang="en-US" dirty="0"/>
              <a:t>Sandboxes, Virtual integration, Advanced Analytics - only a handful of the components that require a new architecture to meet business requirements. This session provides a framework for the architecture of the big data warehouse, the components and </a:t>
            </a:r>
            <a:r>
              <a:rPr lang="en-US" dirty="0" smtClean="0"/>
              <a:t>the new</a:t>
            </a:r>
            <a:r>
              <a:rPr lang="en-US" dirty="0" smtClean="0"/>
              <a:t> technology needed </a:t>
            </a:r>
            <a:endParaRPr lang="en-US" dirty="0" smtClean="0"/>
          </a:p>
          <a:p>
            <a:pPr marL="137160" indent="0" fontAlgn="t">
              <a:buNone/>
            </a:pPr>
            <a:endParaRPr lang="en-US" dirty="0"/>
          </a:p>
          <a:p>
            <a:pPr marL="137160" indent="0" fontAlgn="t">
              <a:buNone/>
            </a:pPr>
            <a:r>
              <a:rPr lang="en-US" dirty="0" smtClean="0"/>
              <a:t>The </a:t>
            </a:r>
            <a:r>
              <a:rPr lang="en-US" dirty="0"/>
              <a:t>attendees will get a good understanding of the following: </a:t>
            </a:r>
          </a:p>
          <a:p>
            <a:pPr marL="137160" indent="0" fontAlgn="t">
              <a:buNone/>
            </a:pPr>
            <a:r>
              <a:rPr lang="en-US" dirty="0" smtClean="0"/>
              <a:t>	</a:t>
            </a:r>
            <a:r>
              <a:rPr lang="en-US" dirty="0" smtClean="0"/>
              <a:t>Potential architectural components </a:t>
            </a:r>
            <a:r>
              <a:rPr lang="en-US" dirty="0"/>
              <a:t>of the big data warehouse</a:t>
            </a:r>
          </a:p>
          <a:p>
            <a:pPr marL="137160" indent="0" fontAlgn="t">
              <a:buNone/>
            </a:pPr>
            <a:r>
              <a:rPr lang="en-US" dirty="0" smtClean="0"/>
              <a:t>	Benefits </a:t>
            </a:r>
            <a:r>
              <a:rPr lang="en-US" dirty="0"/>
              <a:t>and capabilities of the </a:t>
            </a:r>
            <a:r>
              <a:rPr lang="en-US" dirty="0" smtClean="0"/>
              <a:t>new technologies</a:t>
            </a:r>
            <a:endParaRPr lang="en-US" dirty="0"/>
          </a:p>
          <a:p>
            <a:pPr marL="137160" indent="0" fontAlgn="t">
              <a:buNone/>
            </a:pPr>
            <a:r>
              <a:rPr lang="en-US" dirty="0" smtClean="0"/>
              <a:t>	Specific </a:t>
            </a:r>
            <a:r>
              <a:rPr lang="en-US" dirty="0"/>
              <a:t>technologies and implementation alternatives</a:t>
            </a:r>
          </a:p>
          <a:p>
            <a:pPr marL="137160" indent="0" fontAlgn="t">
              <a:buNone/>
            </a:pPr>
            <a:r>
              <a:rPr lang="en-US" dirty="0" smtClean="0"/>
              <a:t>	Top </a:t>
            </a:r>
            <a:r>
              <a:rPr lang="en-US" dirty="0"/>
              <a:t>10 important concepts about the new architecture</a:t>
            </a:r>
          </a:p>
        </p:txBody>
      </p:sp>
      <p:sp>
        <p:nvSpPr>
          <p:cNvPr id="4" name="Rectangle 3"/>
          <p:cNvSpPr/>
          <p:nvPr/>
        </p:nvSpPr>
        <p:spPr>
          <a:xfrm>
            <a:off x="2895600" y="1981200"/>
            <a:ext cx="1423788" cy="523220"/>
          </a:xfrm>
          <a:prstGeom prst="rect">
            <a:avLst/>
          </a:prstGeom>
        </p:spPr>
        <p:txBody>
          <a:bodyPr wrap="none">
            <a:spAutoFit/>
          </a:bodyPr>
          <a:lstStyle/>
          <a:p>
            <a:r>
              <a:rPr lang="en-US" sz="2800" b="1" dirty="0" smtClean="0">
                <a:solidFill>
                  <a:srgbClr val="FF0000"/>
                </a:solidFill>
              </a:rPr>
              <a:t>NoSQL</a:t>
            </a:r>
            <a:endParaRPr lang="en-US" sz="2800" b="1" dirty="0">
              <a:solidFill>
                <a:srgbClr val="FF0000"/>
              </a:solidFill>
            </a:endParaRPr>
          </a:p>
        </p:txBody>
      </p:sp>
      <p:sp>
        <p:nvSpPr>
          <p:cNvPr id="6" name="Rectangle 5"/>
          <p:cNvSpPr/>
          <p:nvPr/>
        </p:nvSpPr>
        <p:spPr>
          <a:xfrm>
            <a:off x="4724400" y="2504419"/>
            <a:ext cx="2329484" cy="523220"/>
          </a:xfrm>
          <a:prstGeom prst="rect">
            <a:avLst/>
          </a:prstGeom>
        </p:spPr>
        <p:txBody>
          <a:bodyPr wrap="none">
            <a:spAutoFit/>
          </a:bodyPr>
          <a:lstStyle/>
          <a:p>
            <a:r>
              <a:rPr lang="en-US" sz="2800" b="1" dirty="0">
                <a:solidFill>
                  <a:srgbClr val="FF0000"/>
                </a:solidFill>
              </a:rPr>
              <a:t>d</a:t>
            </a:r>
            <a:r>
              <a:rPr lang="en-US" sz="2800" b="1" dirty="0" smtClean="0">
                <a:solidFill>
                  <a:srgbClr val="FF0000"/>
                </a:solidFill>
              </a:rPr>
              <a:t>ata scientist</a:t>
            </a:r>
            <a:endParaRPr lang="en-US" sz="2800" b="1" dirty="0">
              <a:solidFill>
                <a:srgbClr val="FF0000"/>
              </a:solidFill>
            </a:endParaRPr>
          </a:p>
        </p:txBody>
      </p:sp>
      <p:sp>
        <p:nvSpPr>
          <p:cNvPr id="7" name="Rectangle 6"/>
          <p:cNvSpPr/>
          <p:nvPr/>
        </p:nvSpPr>
        <p:spPr>
          <a:xfrm>
            <a:off x="838200" y="3809999"/>
            <a:ext cx="1503938" cy="523220"/>
          </a:xfrm>
          <a:prstGeom prst="rect">
            <a:avLst/>
          </a:prstGeom>
        </p:spPr>
        <p:txBody>
          <a:bodyPr wrap="none">
            <a:spAutoFit/>
          </a:bodyPr>
          <a:lstStyle/>
          <a:p>
            <a:r>
              <a:rPr lang="en-US" sz="2800" b="1" dirty="0" smtClean="0">
                <a:solidFill>
                  <a:srgbClr val="FF0000"/>
                </a:solidFill>
              </a:rPr>
              <a:t>Hadoop</a:t>
            </a:r>
            <a:endParaRPr lang="en-US" sz="2800" b="1" dirty="0">
              <a:solidFill>
                <a:srgbClr val="FF0000"/>
              </a:solidFill>
            </a:endParaRPr>
          </a:p>
        </p:txBody>
      </p:sp>
      <p:sp>
        <p:nvSpPr>
          <p:cNvPr id="8" name="Rectangle 7"/>
          <p:cNvSpPr/>
          <p:nvPr/>
        </p:nvSpPr>
        <p:spPr>
          <a:xfrm>
            <a:off x="1270157" y="2741561"/>
            <a:ext cx="3049233" cy="523220"/>
          </a:xfrm>
          <a:prstGeom prst="rect">
            <a:avLst/>
          </a:prstGeom>
        </p:spPr>
        <p:txBody>
          <a:bodyPr wrap="none">
            <a:spAutoFit/>
          </a:bodyPr>
          <a:lstStyle/>
          <a:p>
            <a:r>
              <a:rPr lang="en-US" sz="2800" b="1" dirty="0">
                <a:solidFill>
                  <a:srgbClr val="FF0000"/>
                </a:solidFill>
              </a:rPr>
              <a:t>m</a:t>
            </a:r>
            <a:r>
              <a:rPr lang="en-US" sz="2800" b="1" dirty="0" smtClean="0">
                <a:solidFill>
                  <a:srgbClr val="FF0000"/>
                </a:solidFill>
              </a:rPr>
              <a:t>achine learning</a:t>
            </a:r>
            <a:endParaRPr lang="en-US" sz="2800" b="1" dirty="0">
              <a:solidFill>
                <a:srgbClr val="FF0000"/>
              </a:solidFill>
            </a:endParaRPr>
          </a:p>
        </p:txBody>
      </p:sp>
      <p:sp>
        <p:nvSpPr>
          <p:cNvPr id="9" name="Rectangle 8"/>
          <p:cNvSpPr/>
          <p:nvPr/>
        </p:nvSpPr>
        <p:spPr>
          <a:xfrm>
            <a:off x="2143631" y="3245076"/>
            <a:ext cx="1220206" cy="523220"/>
          </a:xfrm>
          <a:prstGeom prst="rect">
            <a:avLst/>
          </a:prstGeom>
        </p:spPr>
        <p:txBody>
          <a:bodyPr wrap="none">
            <a:spAutoFit/>
          </a:bodyPr>
          <a:lstStyle/>
          <a:p>
            <a:r>
              <a:rPr lang="en-US" sz="2800" b="1" dirty="0" smtClean="0">
                <a:solidFill>
                  <a:srgbClr val="FF0000"/>
                </a:solidFill>
              </a:rPr>
              <a:t>search</a:t>
            </a:r>
            <a:endParaRPr lang="en-US" sz="2800" b="1" dirty="0">
              <a:solidFill>
                <a:srgbClr val="FF0000"/>
              </a:solidFill>
            </a:endParaRPr>
          </a:p>
        </p:txBody>
      </p:sp>
      <p:sp>
        <p:nvSpPr>
          <p:cNvPr id="10" name="Rectangle 9"/>
          <p:cNvSpPr/>
          <p:nvPr/>
        </p:nvSpPr>
        <p:spPr>
          <a:xfrm>
            <a:off x="5029202" y="3245076"/>
            <a:ext cx="3340979" cy="523220"/>
          </a:xfrm>
          <a:prstGeom prst="rect">
            <a:avLst/>
          </a:prstGeom>
        </p:spPr>
        <p:txBody>
          <a:bodyPr wrap="none">
            <a:spAutoFit/>
          </a:bodyPr>
          <a:lstStyle/>
          <a:p>
            <a:r>
              <a:rPr lang="en-US" sz="2800" b="1" dirty="0">
                <a:solidFill>
                  <a:srgbClr val="FF0000"/>
                </a:solidFill>
              </a:rPr>
              <a:t>d</a:t>
            </a:r>
            <a:r>
              <a:rPr lang="en-US" sz="2800" b="1" dirty="0" smtClean="0">
                <a:solidFill>
                  <a:srgbClr val="FF0000"/>
                </a:solidFill>
              </a:rPr>
              <a:t>3, R, visualization</a:t>
            </a:r>
            <a:endParaRPr lang="en-US" sz="2800" b="1" dirty="0">
              <a:solidFill>
                <a:srgbClr val="FF0000"/>
              </a:solidFill>
            </a:endParaRPr>
          </a:p>
        </p:txBody>
      </p:sp>
      <p:sp>
        <p:nvSpPr>
          <p:cNvPr id="11" name="Rectangle 10"/>
          <p:cNvSpPr/>
          <p:nvPr/>
        </p:nvSpPr>
        <p:spPr>
          <a:xfrm>
            <a:off x="4724400" y="3962400"/>
            <a:ext cx="2149948" cy="523220"/>
          </a:xfrm>
          <a:prstGeom prst="rect">
            <a:avLst/>
          </a:prstGeom>
        </p:spPr>
        <p:txBody>
          <a:bodyPr wrap="none">
            <a:spAutoFit/>
          </a:bodyPr>
          <a:lstStyle/>
          <a:p>
            <a:r>
              <a:rPr lang="en-US" sz="2800" b="1" dirty="0">
                <a:solidFill>
                  <a:srgbClr val="FF0000"/>
                </a:solidFill>
              </a:rPr>
              <a:t>o</a:t>
            </a:r>
            <a:r>
              <a:rPr lang="en-US" sz="2800" b="1" dirty="0" smtClean="0">
                <a:solidFill>
                  <a:srgbClr val="FF0000"/>
                </a:solidFill>
              </a:rPr>
              <a:t>pen source</a:t>
            </a:r>
            <a:endParaRPr lang="en-US" sz="2800" b="1" dirty="0">
              <a:solidFill>
                <a:srgbClr val="FF0000"/>
              </a:solidFill>
            </a:endParaRPr>
          </a:p>
        </p:txBody>
      </p:sp>
      <p:sp>
        <p:nvSpPr>
          <p:cNvPr id="12" name="Rectangle 11"/>
          <p:cNvSpPr/>
          <p:nvPr/>
        </p:nvSpPr>
        <p:spPr>
          <a:xfrm>
            <a:off x="644825" y="5029200"/>
            <a:ext cx="2031325" cy="523220"/>
          </a:xfrm>
          <a:prstGeom prst="rect">
            <a:avLst/>
          </a:prstGeom>
        </p:spPr>
        <p:txBody>
          <a:bodyPr wrap="none">
            <a:spAutoFit/>
          </a:bodyPr>
          <a:lstStyle/>
          <a:p>
            <a:r>
              <a:rPr lang="en-US" sz="2800" b="1" dirty="0" smtClean="0">
                <a:solidFill>
                  <a:srgbClr val="FF0000"/>
                </a:solidFill>
              </a:rPr>
              <a:t>What now?</a:t>
            </a:r>
            <a:endParaRPr lang="en-US" sz="2800" b="1" dirty="0">
              <a:solidFill>
                <a:srgbClr val="FF0000"/>
              </a:solidFill>
            </a:endParaRPr>
          </a:p>
        </p:txBody>
      </p:sp>
    </p:spTree>
    <p:extLst>
      <p:ext uri="{BB962C8B-B14F-4D97-AF65-F5344CB8AC3E}">
        <p14:creationId xmlns:p14="http://schemas.microsoft.com/office/powerpoint/2010/main" val="1317382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305800" cy="1143000"/>
          </a:xfrm>
        </p:spPr>
        <p:txBody>
          <a:bodyPr>
            <a:normAutofit/>
          </a:bodyPr>
          <a:lstStyle/>
          <a:p>
            <a:r>
              <a:rPr lang="en-US" dirty="0"/>
              <a:t>t</a:t>
            </a:r>
            <a:r>
              <a:rPr lang="en-US" dirty="0" smtClean="0"/>
              <a:t>he internet in 2016</a:t>
            </a:r>
            <a:endParaRPr lang="en-US" dirty="0"/>
          </a:p>
        </p:txBody>
      </p:sp>
      <p:graphicFrame>
        <p:nvGraphicFramePr>
          <p:cNvPr id="9" name="Diagram 8"/>
          <p:cNvGraphicFramePr/>
          <p:nvPr>
            <p:extLst>
              <p:ext uri="{D42A27DB-BD31-4B8C-83A1-F6EECF244321}">
                <p14:modId xmlns:p14="http://schemas.microsoft.com/office/powerpoint/2010/main" val="364180395"/>
              </p:ext>
            </p:extLst>
          </p:nvPr>
        </p:nvGraphicFramePr>
        <p:xfrm>
          <a:off x="990600" y="1447800"/>
          <a:ext cx="7239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6048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Pressures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Data exhibiting different characteristics – 3 V’s</a:t>
            </a:r>
          </a:p>
          <a:p>
            <a:r>
              <a:rPr lang="en-US" dirty="0" smtClean="0"/>
              <a:t>Internet of Things</a:t>
            </a:r>
          </a:p>
          <a:p>
            <a:pPr lvl="1"/>
            <a:r>
              <a:rPr lang="en-US" dirty="0" smtClean="0"/>
              <a:t>Time series analysis</a:t>
            </a:r>
          </a:p>
          <a:p>
            <a:pPr lvl="1"/>
            <a:r>
              <a:rPr lang="en-US" dirty="0" smtClean="0"/>
              <a:t>Log files analysis</a:t>
            </a:r>
          </a:p>
          <a:p>
            <a:r>
              <a:rPr lang="en-US" dirty="0" smtClean="0"/>
              <a:t>Enterprise Security</a:t>
            </a:r>
          </a:p>
          <a:p>
            <a:pPr lvl="1"/>
            <a:r>
              <a:rPr lang="en-US" dirty="0" smtClean="0"/>
              <a:t>Highly regulated systems (Healthcare, Government)</a:t>
            </a:r>
          </a:p>
          <a:p>
            <a:r>
              <a:rPr lang="en-US" dirty="0" smtClean="0"/>
              <a:t>Streaming</a:t>
            </a:r>
          </a:p>
          <a:p>
            <a:r>
              <a:rPr lang="en-US" dirty="0" smtClean="0"/>
              <a:t>Keep Operational Cost Low</a:t>
            </a:r>
          </a:p>
          <a:p>
            <a:r>
              <a:rPr lang="en-US" dirty="0" smtClean="0"/>
              <a:t>High-availability</a:t>
            </a:r>
          </a:p>
          <a:p>
            <a:r>
              <a:rPr lang="en-US" dirty="0" smtClean="0"/>
              <a:t>Speed of change across several dimensions – technology, data sources, competition, markets</a:t>
            </a:r>
          </a:p>
          <a:p>
            <a:endParaRPr lang="en-US" dirty="0"/>
          </a:p>
        </p:txBody>
      </p:sp>
      <p:sp>
        <p:nvSpPr>
          <p:cNvPr id="4" name="Slide Number Placeholder 3"/>
          <p:cNvSpPr>
            <a:spLocks noGrp="1"/>
          </p:cNvSpPr>
          <p:nvPr>
            <p:ph type="sldNum" sz="quarter" idx="12"/>
          </p:nvPr>
        </p:nvSpPr>
        <p:spPr/>
        <p:txBody>
          <a:bodyPr/>
          <a:lstStyle/>
          <a:p>
            <a:fld id="{07094D55-280D-473E-8868-9813637E2E7B}" type="slidenum">
              <a:rPr lang="en-US" smtClean="0">
                <a:solidFill>
                  <a:srgbClr val="010101">
                    <a:tint val="75000"/>
                  </a:srgbClr>
                </a:solidFill>
              </a:rPr>
              <a:pPr/>
              <a:t>9</a:t>
            </a:fld>
            <a:endParaRPr lang="en-US">
              <a:solidFill>
                <a:srgbClr val="010101">
                  <a:tint val="75000"/>
                </a:srgbClr>
              </a:solidFill>
            </a:endParaRPr>
          </a:p>
        </p:txBody>
      </p:sp>
    </p:spTree>
    <p:extLst>
      <p:ext uri="{BB962C8B-B14F-4D97-AF65-F5344CB8AC3E}">
        <p14:creationId xmlns:p14="http://schemas.microsoft.com/office/powerpoint/2010/main" val="22549197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Median">
  <a:themeElements>
    <a:clrScheme name="Thrivent Colors">
      <a:dk1>
        <a:srgbClr val="1D3641"/>
      </a:dk1>
      <a:lt1>
        <a:srgbClr val="FFFFFF"/>
      </a:lt1>
      <a:dk2>
        <a:srgbClr val="BA0C28"/>
      </a:dk2>
      <a:lt2>
        <a:srgbClr val="790A24"/>
      </a:lt2>
      <a:accent1>
        <a:srgbClr val="BA0C28"/>
      </a:accent1>
      <a:accent2>
        <a:srgbClr val="9AB3B4"/>
      </a:accent2>
      <a:accent3>
        <a:srgbClr val="C88020"/>
      </a:accent3>
      <a:accent4>
        <a:srgbClr val="401857"/>
      </a:accent4>
      <a:accent5>
        <a:srgbClr val="004F26"/>
      </a:accent5>
      <a:accent6>
        <a:srgbClr val="003963"/>
      </a:accent6>
      <a:hlink>
        <a:srgbClr val="48B8D2"/>
      </a:hlink>
      <a:folHlink>
        <a:srgbClr val="3878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29650</TotalTime>
  <Words>4209</Words>
  <Application>Microsoft Office PowerPoint</Application>
  <PresentationFormat>On-screen Show (4:3)</PresentationFormat>
  <Paragraphs>713</Paragraphs>
  <Slides>47</Slides>
  <Notes>47</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Apex</vt:lpstr>
      <vt:lpstr>Median</vt:lpstr>
      <vt:lpstr>A data warehouse now, using methods of the future</vt:lpstr>
      <vt:lpstr>agenda</vt:lpstr>
      <vt:lpstr>Speaker Bio</vt:lpstr>
      <vt:lpstr>PowerPoint Presentation</vt:lpstr>
      <vt:lpstr>PowerPoint Presentation</vt:lpstr>
      <vt:lpstr>It’s 2016!</vt:lpstr>
      <vt:lpstr>It’s 2016!</vt:lpstr>
      <vt:lpstr>the internet in 2016</vt:lpstr>
      <vt:lpstr>Market Pressures</vt:lpstr>
      <vt:lpstr>big data </vt:lpstr>
      <vt:lpstr>big data is also </vt:lpstr>
      <vt:lpstr>three eras of enterprise data</vt:lpstr>
      <vt:lpstr>Scale Up vs. Scale Out</vt:lpstr>
      <vt:lpstr>traditional data warehouse</vt:lpstr>
      <vt:lpstr>traditional data warehouse</vt:lpstr>
      <vt:lpstr>data sources for the data warehouse</vt:lpstr>
      <vt:lpstr>extended data warehouse</vt:lpstr>
      <vt:lpstr>big data types</vt:lpstr>
      <vt:lpstr>the components</vt:lpstr>
      <vt:lpstr>It started with Hadoop</vt:lpstr>
      <vt:lpstr>shared nothing architecture</vt:lpstr>
      <vt:lpstr>benefits and capabilities of the new environment</vt:lpstr>
      <vt:lpstr>benefits and capabilities of the new environment</vt:lpstr>
      <vt:lpstr>traditional data warehouse is changing</vt:lpstr>
      <vt:lpstr>Hadoop tiered architecture</vt:lpstr>
      <vt:lpstr>changes</vt:lpstr>
      <vt:lpstr>one extended architecture</vt:lpstr>
      <vt:lpstr>PowerPoint Presentation</vt:lpstr>
      <vt:lpstr>benefits and new capabilities</vt:lpstr>
      <vt:lpstr>benefits</vt:lpstr>
      <vt:lpstr>components most adopted</vt:lpstr>
      <vt:lpstr>architecture components of the big data data warehouse</vt:lpstr>
      <vt:lpstr>architecture components of the data warehouse</vt:lpstr>
      <vt:lpstr>big data data warehouse Hadoop only</vt:lpstr>
      <vt:lpstr>big data data warehouse appliance</vt:lpstr>
      <vt:lpstr>benefits of the big data data warehouse</vt:lpstr>
      <vt:lpstr>capabilities</vt:lpstr>
      <vt:lpstr>Summary of changes</vt:lpstr>
      <vt:lpstr>Specific Technologies</vt:lpstr>
      <vt:lpstr>Graph technology</vt:lpstr>
      <vt:lpstr>Critical Analytic Capabilities</vt:lpstr>
      <vt:lpstr>top ten</vt:lpstr>
      <vt:lpstr>architecture benefits of the big data data warehouse</vt:lpstr>
      <vt:lpstr>industry use cases</vt:lpstr>
      <vt:lpstr>What is new with the data?</vt:lpstr>
      <vt:lpstr>tools</vt:lpstr>
      <vt:lpstr>changes</vt:lpstr>
    </vt:vector>
  </TitlesOfParts>
  <Company>Thrivent Financial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Luminita Vollmer</dc:creator>
  <cp:lastModifiedBy>Luminita Vollmer</cp:lastModifiedBy>
  <cp:revision>109</cp:revision>
  <cp:lastPrinted>2016-03-14T20:28:44Z</cp:lastPrinted>
  <dcterms:created xsi:type="dcterms:W3CDTF">2015-06-25T12:57:10Z</dcterms:created>
  <dcterms:modified xsi:type="dcterms:W3CDTF">2016-03-15T00:27:42Z</dcterms:modified>
</cp:coreProperties>
</file>