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2" r:id="rId3"/>
    <p:sldMasterId id="2147483686" r:id="rId4"/>
    <p:sldMasterId id="2147483708" r:id="rId5"/>
    <p:sldMasterId id="2147483720" r:id="rId6"/>
    <p:sldMasterId id="2147483733" r:id="rId7"/>
  </p:sldMasterIdLst>
  <p:notesMasterIdLst>
    <p:notesMasterId r:id="rId148"/>
  </p:notesMasterIdLst>
  <p:handoutMasterIdLst>
    <p:handoutMasterId r:id="rId149"/>
  </p:handoutMasterIdLst>
  <p:sldIdLst>
    <p:sldId id="324" r:id="rId8"/>
    <p:sldId id="407" r:id="rId9"/>
    <p:sldId id="577" r:id="rId10"/>
    <p:sldId id="490" r:id="rId11"/>
    <p:sldId id="372" r:id="rId12"/>
    <p:sldId id="373" r:id="rId13"/>
    <p:sldId id="374" r:id="rId14"/>
    <p:sldId id="375" r:id="rId15"/>
    <p:sldId id="551" r:id="rId16"/>
    <p:sldId id="578" r:id="rId17"/>
    <p:sldId id="400" r:id="rId18"/>
    <p:sldId id="552" r:id="rId19"/>
    <p:sldId id="553" r:id="rId20"/>
    <p:sldId id="585" r:id="rId21"/>
    <p:sldId id="376" r:id="rId22"/>
    <p:sldId id="412" r:id="rId23"/>
    <p:sldId id="536" r:id="rId24"/>
    <p:sldId id="466" r:id="rId25"/>
    <p:sldId id="377" r:id="rId26"/>
    <p:sldId id="378" r:id="rId27"/>
    <p:sldId id="467" r:id="rId28"/>
    <p:sldId id="554" r:id="rId29"/>
    <p:sldId id="468" r:id="rId30"/>
    <p:sldId id="469" r:id="rId31"/>
    <p:sldId id="470" r:id="rId32"/>
    <p:sldId id="471" r:id="rId33"/>
    <p:sldId id="472" r:id="rId34"/>
    <p:sldId id="473" r:id="rId35"/>
    <p:sldId id="494" r:id="rId36"/>
    <p:sldId id="491" r:id="rId37"/>
    <p:sldId id="492" r:id="rId38"/>
    <p:sldId id="379" r:id="rId39"/>
    <p:sldId id="380" r:id="rId40"/>
    <p:sldId id="474" r:id="rId41"/>
    <p:sldId id="381" r:id="rId42"/>
    <p:sldId id="382" r:id="rId43"/>
    <p:sldId id="383" r:id="rId44"/>
    <p:sldId id="579" r:id="rId45"/>
    <p:sldId id="584" r:id="rId46"/>
    <p:sldId id="475" r:id="rId47"/>
    <p:sldId id="476" r:id="rId48"/>
    <p:sldId id="477" r:id="rId49"/>
    <p:sldId id="478" r:id="rId50"/>
    <p:sldId id="479" r:id="rId51"/>
    <p:sldId id="480" r:id="rId52"/>
    <p:sldId id="481" r:id="rId53"/>
    <p:sldId id="482" r:id="rId54"/>
    <p:sldId id="495" r:id="rId55"/>
    <p:sldId id="580" r:id="rId56"/>
    <p:sldId id="385" r:id="rId57"/>
    <p:sldId id="533" r:id="rId58"/>
    <p:sldId id="386" r:id="rId59"/>
    <p:sldId id="534" r:id="rId60"/>
    <p:sldId id="535" r:id="rId61"/>
    <p:sldId id="387" r:id="rId62"/>
    <p:sldId id="388" r:id="rId63"/>
    <p:sldId id="389" r:id="rId64"/>
    <p:sldId id="390" r:id="rId65"/>
    <p:sldId id="391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99" r:id="rId74"/>
    <p:sldId id="582" r:id="rId75"/>
    <p:sldId id="583" r:id="rId76"/>
    <p:sldId id="586" r:id="rId77"/>
    <p:sldId id="587" r:id="rId78"/>
    <p:sldId id="588" r:id="rId79"/>
    <p:sldId id="589" r:id="rId80"/>
    <p:sldId id="581" r:id="rId81"/>
    <p:sldId id="405" r:id="rId82"/>
    <p:sldId id="558" r:id="rId83"/>
    <p:sldId id="559" r:id="rId84"/>
    <p:sldId id="561" r:id="rId85"/>
    <p:sldId id="562" r:id="rId86"/>
    <p:sldId id="563" r:id="rId87"/>
    <p:sldId id="564" r:id="rId88"/>
    <p:sldId id="565" r:id="rId89"/>
    <p:sldId id="566" r:id="rId90"/>
    <p:sldId id="567" r:id="rId91"/>
    <p:sldId id="568" r:id="rId92"/>
    <p:sldId id="569" r:id="rId93"/>
    <p:sldId id="570" r:id="rId94"/>
    <p:sldId id="571" r:id="rId95"/>
    <p:sldId id="572" r:id="rId96"/>
    <p:sldId id="573" r:id="rId97"/>
    <p:sldId id="574" r:id="rId98"/>
    <p:sldId id="403" r:id="rId99"/>
    <p:sldId id="404" r:id="rId100"/>
    <p:sldId id="537" r:id="rId101"/>
    <p:sldId id="538" r:id="rId102"/>
    <p:sldId id="539" r:id="rId103"/>
    <p:sldId id="540" r:id="rId104"/>
    <p:sldId id="541" r:id="rId105"/>
    <p:sldId id="542" r:id="rId106"/>
    <p:sldId id="543" r:id="rId107"/>
    <p:sldId id="544" r:id="rId108"/>
    <p:sldId id="545" r:id="rId109"/>
    <p:sldId id="546" r:id="rId110"/>
    <p:sldId id="575" r:id="rId111"/>
    <p:sldId id="576" r:id="rId112"/>
    <p:sldId id="590" r:id="rId113"/>
    <p:sldId id="591" r:id="rId114"/>
    <p:sldId id="592" r:id="rId115"/>
    <p:sldId id="593" r:id="rId116"/>
    <p:sldId id="594" r:id="rId117"/>
    <p:sldId id="595" r:id="rId118"/>
    <p:sldId id="596" r:id="rId119"/>
    <p:sldId id="597" r:id="rId120"/>
    <p:sldId id="598" r:id="rId121"/>
    <p:sldId id="599" r:id="rId122"/>
    <p:sldId id="600" r:id="rId123"/>
    <p:sldId id="601" r:id="rId124"/>
    <p:sldId id="602" r:id="rId125"/>
    <p:sldId id="603" r:id="rId126"/>
    <p:sldId id="604" r:id="rId127"/>
    <p:sldId id="605" r:id="rId128"/>
    <p:sldId id="606" r:id="rId129"/>
    <p:sldId id="607" r:id="rId130"/>
    <p:sldId id="608" r:id="rId131"/>
    <p:sldId id="609" r:id="rId132"/>
    <p:sldId id="610" r:id="rId133"/>
    <p:sldId id="611" r:id="rId134"/>
    <p:sldId id="612" r:id="rId135"/>
    <p:sldId id="613" r:id="rId136"/>
    <p:sldId id="614" r:id="rId137"/>
    <p:sldId id="615" r:id="rId138"/>
    <p:sldId id="616" r:id="rId139"/>
    <p:sldId id="617" r:id="rId140"/>
    <p:sldId id="618" r:id="rId141"/>
    <p:sldId id="619" r:id="rId142"/>
    <p:sldId id="620" r:id="rId143"/>
    <p:sldId id="621" r:id="rId144"/>
    <p:sldId id="622" r:id="rId145"/>
    <p:sldId id="623" r:id="rId146"/>
    <p:sldId id="624" r:id="rId147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C89EF96-8CEA-46FF-86C4-4CE0E7609802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64" autoAdjust="0"/>
    <p:restoredTop sz="54094" autoAdjust="0"/>
  </p:normalViewPr>
  <p:slideViewPr>
    <p:cSldViewPr>
      <p:cViewPr varScale="1">
        <p:scale>
          <a:sx n="46" d="100"/>
          <a:sy n="46" d="100"/>
        </p:scale>
        <p:origin x="203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microsoft.com/office/2015/10/relationships/revisionInfo" Target="revisionInfo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presProps" Target="presProp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notesMaster" Target="notesMasters/notesMaster1.xml"/><Relationship Id="rId15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2012 Presidential</a:t>
            </a:r>
            <a:r>
              <a:rPr lang="en-US" baseline="0" dirty="0"/>
              <a:t> Run</a:t>
            </a:r>
            <a:br>
              <a:rPr lang="en-US" baseline="0" dirty="0"/>
            </a:br>
            <a:r>
              <a:rPr lang="en-US" sz="1400" baseline="0" dirty="0"/>
              <a:t>GOP CANDIDATES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Huckabee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346690D-793B-4D2E-92B2-5CB26DD16837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327-4542-9B96-3201FBFA20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27-4542-9B96-3201FBFA20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36811BE-EE5F-4C17-B0A4-21648B73A9D2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327-4542-9B96-3201FBFA20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27-4542-9B96-3201FBFA20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Romney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938F495-B9EC-46E1-85A7-CC1AB207F266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327-4542-9B96-3201FBFA20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27-4542-9B96-3201FBFA2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779928"/>
        <c:axId val="183780320"/>
      </c:barChart>
      <c:catAx>
        <c:axId val="183779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780320"/>
        <c:crosses val="autoZero"/>
        <c:auto val="1"/>
        <c:lblAlgn val="ctr"/>
        <c:lblOffset val="100"/>
        <c:noMultiLvlLbl val="0"/>
      </c:catAx>
      <c:valAx>
        <c:axId val="183780320"/>
        <c:scaling>
          <c:orientation val="minMax"/>
          <c:max val="1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77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2012 Presidential</a:t>
            </a:r>
            <a:r>
              <a:rPr lang="en-US" baseline="0" dirty="0"/>
              <a:t> Run</a:t>
            </a:r>
            <a:br>
              <a:rPr lang="en-US" baseline="0" dirty="0"/>
            </a:br>
            <a:r>
              <a:rPr lang="en-US" sz="1400" baseline="0" dirty="0"/>
              <a:t>GOP CANDIDATES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Huckabee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346690D-793B-4D2E-92B2-5CB26DD16837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0A-4F4C-B374-91FE820C6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0A-4F4C-B374-91FE820C6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36811BE-EE5F-4C17-B0A4-21648B73A9D2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F0A-4F4C-B374-91FE820C6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0A-4F4C-B374-91FE820C6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Romney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938F495-B9EC-46E1-85A7-CC1AB207F266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F0A-4F4C-B374-91FE820C6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0A-4F4C-B374-91FE820C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781104"/>
        <c:axId val="183781496"/>
      </c:barChart>
      <c:catAx>
        <c:axId val="183781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781496"/>
        <c:crosses val="autoZero"/>
        <c:auto val="1"/>
        <c:lblAlgn val="ctr"/>
        <c:lblOffset val="100"/>
        <c:noMultiLvlLbl val="0"/>
      </c:catAx>
      <c:valAx>
        <c:axId val="183781496"/>
        <c:scaling>
          <c:orientation val="minMax"/>
          <c:max val="75"/>
          <c:min val="5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378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555" cy="46648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717" y="1"/>
            <a:ext cx="3013555" cy="46648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B906A145-F316-4198-9F26-D9001F2CECE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617"/>
            <a:ext cx="3013555" cy="46648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717" y="8842617"/>
            <a:ext cx="3013555" cy="46648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370AF3F3-C61F-4907-9F39-51E7E82C4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66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5455"/>
          </a:xfrm>
          <a:prstGeom prst="rect">
            <a:avLst/>
          </a:prstGeom>
        </p:spPr>
        <p:txBody>
          <a:bodyPr vert="horz" lIns="92931" tIns="46466" rIns="92931" bIns="4646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1"/>
            <a:ext cx="3013763" cy="465455"/>
          </a:xfrm>
          <a:prstGeom prst="rect">
            <a:avLst/>
          </a:prstGeom>
        </p:spPr>
        <p:txBody>
          <a:bodyPr vert="horz" lIns="92931" tIns="46466" rIns="92931" bIns="46466" rtlCol="0"/>
          <a:lstStyle>
            <a:lvl1pPr algn="r">
              <a:defRPr sz="1200"/>
            </a:lvl1pPr>
          </a:lstStyle>
          <a:p>
            <a:fld id="{92928303-E50F-4AE9-89F9-7C85A1D2568B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1" tIns="46466" rIns="92931" bIns="4646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2"/>
            <a:ext cx="5563870" cy="4189095"/>
          </a:xfrm>
          <a:prstGeom prst="rect">
            <a:avLst/>
          </a:prstGeom>
        </p:spPr>
        <p:txBody>
          <a:bodyPr vert="horz" lIns="92931" tIns="46466" rIns="92931" bIns="464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5455"/>
          </a:xfrm>
          <a:prstGeom prst="rect">
            <a:avLst/>
          </a:prstGeom>
        </p:spPr>
        <p:txBody>
          <a:bodyPr vert="horz" lIns="92931" tIns="46466" rIns="92931" bIns="4646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5455"/>
          </a:xfrm>
          <a:prstGeom prst="rect">
            <a:avLst/>
          </a:prstGeom>
        </p:spPr>
        <p:txBody>
          <a:bodyPr vert="horz" lIns="92931" tIns="46466" rIns="92931" bIns="46466" rtlCol="0" anchor="b"/>
          <a:lstStyle>
            <a:lvl1pPr algn="r">
              <a:defRPr sz="1200"/>
            </a:lvl1pPr>
          </a:lstStyle>
          <a:p>
            <a:fld id="{77E0AC58-6CDC-4657-BDF5-C8E0F54240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9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55068" indent="-290411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61643" indent="-232329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26300" indent="-232329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90957" indent="-232329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55615" indent="-232329" defTabSz="46465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020272" indent="-232329" defTabSz="46465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84929" indent="-232329" defTabSz="46465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49586" indent="-232329" defTabSz="46465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E60A21ED-B1CB-4C86-9475-190F0598A449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935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79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0AC58-6CDC-4657-BDF5-C8E0F542408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74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94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25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5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50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9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34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2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85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79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83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3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46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58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89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9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0AC58-6CDC-4657-BDF5-C8E0F542408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28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15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15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07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68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36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284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30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7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8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208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48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2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27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00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23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71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703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098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41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95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49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1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39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12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351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49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40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13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675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634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2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201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2714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81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185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099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944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677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977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4265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07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770C4-B9B5-4DF3-9FC0-2B71F405F63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27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14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770C4-B9B5-4DF3-9FC0-2B71F405F63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393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858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450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5730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278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632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300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254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770C4-B9B5-4DF3-9FC0-2B71F405F63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8934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770C4-B9B5-4DF3-9FC0-2B71F405F63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40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A704D-3E8A-407D-B925-316743D2ED0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225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683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6890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957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816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04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9802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40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655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5991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1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674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82D98-8AEA-4C58-99B3-B54CF7A6843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0147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770C4-B9B5-4DF3-9FC0-2B71F405F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5306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A704D-3E8A-407D-B925-316743D2ED0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4598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82D98-8AEA-4C58-99B3-B54CF7A68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7493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D5E4-CCE9-4596-907F-F3A41DAB6F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220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D5E4-CCE9-4596-907F-F3A41DAB6F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025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D5E4-CCE9-4596-907F-F3A41DAB6F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618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D5E4-CCE9-4596-907F-F3A41DAB6F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9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6426200"/>
            <a:ext cx="76200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5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6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00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49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80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9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5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55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4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44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3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6426200"/>
            <a:ext cx="76200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3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81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66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68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5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70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62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96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18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25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086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31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9" y="508000"/>
            <a:ext cx="1621234" cy="44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258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/>
          <p:cNvSpPr>
            <a:spLocks noGrp="1"/>
          </p:cNvSpPr>
          <p:nvPr>
            <p:ph type="body" sz="quarter" idx="11"/>
          </p:nvPr>
        </p:nvSpPr>
        <p:spPr>
          <a:xfrm>
            <a:off x="441314" y="1510870"/>
            <a:ext cx="3335734" cy="230114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1750" b="0" i="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2pPr>
            <a:lvl3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3pPr>
            <a:lvl4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4pPr>
            <a:lvl5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5340946" y="1510870"/>
            <a:ext cx="3384351" cy="23011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marR="0" indent="0" algn="l" defTabSz="816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50" b="0" i="0" baseline="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  <a:lvl2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2pPr>
            <a:lvl3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3pPr>
            <a:lvl4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4pPr>
            <a:lvl5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076" y="500239"/>
            <a:ext cx="8278221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5476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7" name="Picture 6" descr="Bottom_Viz_August-02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9" t="3221" r="13841" b="-3221"/>
          <a:stretch/>
        </p:blipFill>
        <p:spPr>
          <a:xfrm>
            <a:off x="0" y="2688167"/>
            <a:ext cx="9144000" cy="262763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042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5" name="Picture 4" descr="SectionDivider-03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r="12503"/>
          <a:stretch/>
        </p:blipFill>
        <p:spPr>
          <a:xfrm>
            <a:off x="0" y="1968500"/>
            <a:ext cx="9144000" cy="456861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039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7" name="Picture 6" descr="SectionDivider-02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/>
          <a:stretch/>
        </p:blipFill>
        <p:spPr>
          <a:xfrm>
            <a:off x="0" y="2455333"/>
            <a:ext cx="9144000" cy="3958167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52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196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eve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298" y="1577929"/>
            <a:ext cx="8296746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969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tabLst/>
              <a:defRPr sz="1750" b="0" i="0" baseline="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  <a:lvl2pPr marL="180578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defRPr sz="1500" baseline="0">
                <a:solidFill>
                  <a:schemeClr val="accent5"/>
                </a:solidFill>
              </a:defRPr>
            </a:lvl2pPr>
            <a:lvl3pPr marL="320477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defRPr sz="1313" baseline="0">
                <a:solidFill>
                  <a:schemeClr val="accent5"/>
                </a:solidFill>
              </a:defRPr>
            </a:lvl3pPr>
            <a:lvl4pPr marL="463352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469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5" y="2032001"/>
            <a:ext cx="5708207" cy="415498"/>
          </a:xfrm>
        </p:spPr>
        <p:txBody>
          <a:bodyPr/>
          <a:lstStyle>
            <a:lvl1pPr>
              <a:defRPr sz="3375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225675" y="3111500"/>
            <a:ext cx="5048250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408194" indent="0">
              <a:buNone/>
              <a:defRPr sz="625"/>
            </a:lvl2pPr>
            <a:lvl3pPr marL="816388" indent="0">
              <a:buNone/>
              <a:defRPr sz="625"/>
            </a:lvl3pPr>
            <a:lvl4pPr marL="1224582" indent="0">
              <a:buNone/>
              <a:defRPr sz="625"/>
            </a:lvl4pPr>
            <a:lvl5pPr marL="1632776" indent="0">
              <a:buNone/>
              <a:defRPr sz="6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769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223" y="1577929"/>
            <a:ext cx="8296746" cy="1029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25438" indent="-321469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/>
              <a:defRPr sz="175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466328" indent="-28575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romanUcPeriod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606227" indent="-28575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defRPr sz="1313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3pPr>
            <a:lvl4pPr marL="677664" indent="-214313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defRPr sz="1125" baseline="0">
                <a:solidFill>
                  <a:schemeClr val="accent5"/>
                </a:solidFill>
              </a:defRPr>
            </a:lvl4pPr>
            <a:lvl5pPr marL="1289843" indent="0">
              <a:buSzPct val="100000"/>
              <a:buFont typeface="+mj-lt"/>
              <a:buNone/>
              <a:defRPr sz="10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297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297" y="1577929"/>
            <a:ext cx="8296138" cy="1029193"/>
          </a:xfrm>
          <a:prstGeom prst="rect">
            <a:avLst/>
          </a:prstGeom>
        </p:spPr>
        <p:txBody>
          <a:bodyPr wrap="square" lIns="0" tIns="0" rIns="0" bIns="0" numCol="1" spcCol="365760">
            <a:spAutoFit/>
          </a:bodyPr>
          <a:lstStyle>
            <a:lvl1pPr marL="3969" indent="171450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tabLst/>
              <a:defRPr sz="1750" baseline="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  <a:lvl2pPr marL="180578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320477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313" baseline="0">
                <a:solidFill>
                  <a:schemeClr val="accent5"/>
                </a:solidFill>
              </a:defRPr>
            </a:lvl3pPr>
            <a:lvl4pPr marL="641946" indent="-178594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53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832" y="1578124"/>
            <a:ext cx="3714750" cy="1029193"/>
          </a:xfrm>
          <a:prstGeom prst="rect">
            <a:avLst/>
          </a:prstGeom>
        </p:spPr>
        <p:txBody>
          <a:bodyPr wrap="square" lIns="0" tIns="0" rIns="0" bIns="0" numCol="1" spcCol="365760">
            <a:spAutoFit/>
          </a:bodyPr>
          <a:lstStyle>
            <a:lvl1pPr marL="3969" indent="171450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tabLst/>
              <a:defRPr sz="175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180578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320477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313" baseline="0">
                <a:solidFill>
                  <a:schemeClr val="accent5"/>
                </a:solidFill>
              </a:defRPr>
            </a:lvl3pPr>
            <a:lvl4pPr marL="641946" indent="-178594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4569942" y="1577929"/>
            <a:ext cx="3714750" cy="1029193"/>
          </a:xfrm>
          <a:prstGeom prst="rect">
            <a:avLst/>
          </a:prstGeom>
        </p:spPr>
        <p:txBody>
          <a:bodyPr wrap="square" lIns="0" tIns="0" rIns="0" bIns="0" numCol="1" spcCol="365760">
            <a:spAutoFit/>
          </a:bodyPr>
          <a:lstStyle>
            <a:lvl1pPr marL="3969" indent="171450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tabLst/>
              <a:defRPr sz="175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180578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320477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313" baseline="0">
                <a:solidFill>
                  <a:schemeClr val="accent5"/>
                </a:solidFill>
              </a:defRPr>
            </a:lvl3pPr>
            <a:lvl4pPr marL="641946" indent="-178594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53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4581127" y="1573127"/>
            <a:ext cx="4155842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SzPct val="100000"/>
              <a:buFont typeface="Arial"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212328" indent="0">
              <a:buSzPct val="100000"/>
              <a:buFont typeface="Arial"/>
              <a:buNone/>
              <a:defRPr sz="1500">
                <a:solidFill>
                  <a:schemeClr val="accent5"/>
                </a:solidFill>
              </a:defRPr>
            </a:lvl2pPr>
            <a:lvl3pPr marL="432594" indent="0">
              <a:buSzPct val="100000"/>
              <a:buFont typeface="Arial"/>
              <a:buNone/>
              <a:defRPr sz="1313">
                <a:solidFill>
                  <a:schemeClr val="accent5"/>
                </a:solidFill>
              </a:defRPr>
            </a:lvl3pPr>
            <a:lvl4pPr marL="865188" indent="0">
              <a:buSzPct val="100000"/>
              <a:buFont typeface="Arial"/>
              <a:buNone/>
              <a:defRPr sz="1125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0298" y="1557562"/>
            <a:ext cx="3762375" cy="4506611"/>
          </a:xfrm>
          <a:prstGeom prst="rect">
            <a:avLst/>
          </a:prstGeom>
          <a:ln w="6350" cmpd="sng">
            <a:solidFill>
              <a:srgbClr val="666666"/>
            </a:solidFill>
          </a:ln>
        </p:spPr>
        <p:txBody>
          <a:bodyPr lIns="91440" tIns="45720" rIns="91440" bIns="45720"/>
          <a:lstStyle>
            <a:lvl1pPr marL="0" indent="0">
              <a:buFontTx/>
              <a:buNone/>
              <a:defRPr sz="175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835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40298" y="1577929"/>
            <a:ext cx="8296082" cy="44658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Pct val="120000"/>
              <a:buFontTx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928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ageImage_NoColor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6350" cmpd="sng">
            <a:solidFill>
              <a:srgbClr val="666666"/>
            </a:solidFill>
          </a:ln>
        </p:spPr>
        <p:txBody>
          <a:bodyPr lIns="91440" tIns="45720" rIns="91440" bIns="45720"/>
          <a:lstStyle>
            <a:lvl1pPr marL="0" indent="0">
              <a:buFontTx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210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6858002"/>
          </a:xfrm>
          <a:prstGeom prst="rect">
            <a:avLst/>
          </a:prstGeom>
          <a:ln w="6350" cmpd="sng">
            <a:solidFill>
              <a:schemeClr val="tx1"/>
            </a:solidFill>
          </a:ln>
        </p:spPr>
        <p:txBody>
          <a:bodyPr lIns="91440" tIns="45720" rIns="91440" bIns="45720"/>
          <a:lstStyle>
            <a:lvl1pPr marL="0" indent="0">
              <a:buFontTx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570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hap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hap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8" name="Shap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hap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04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8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3" name="Picture 6" descr="tableau_rgb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672292"/>
            <a:ext cx="5461000" cy="15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201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/>
          <a:lstStyle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" y="994152"/>
            <a:ext cx="4227871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12700" dist="19939" dir="5400000" algn="tl" rotWithShape="0">
              <a:srgbClr val="000000">
                <a:alpha val="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5493" y="501095"/>
            <a:ext cx="8277820" cy="346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658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93" y="501095"/>
            <a:ext cx="8277820" cy="346313"/>
          </a:xfrm>
        </p:spPr>
        <p:txBody>
          <a:bodyPr/>
          <a:lstStyle>
            <a:lvl1pPr algn="l">
              <a:defRPr b="1">
                <a:solidFill>
                  <a:srgbClr val="1F497D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F497D"/>
                </a:solidFill>
                <a:latin typeface="Verdana" pitchFamily="34" charset="0"/>
              </a:defRPr>
            </a:lvl1pPr>
            <a:lvl2pPr algn="l">
              <a:defRPr>
                <a:solidFill>
                  <a:srgbClr val="1F497D"/>
                </a:solidFill>
                <a:latin typeface="Verdana" pitchFamily="34" charset="0"/>
              </a:defRPr>
            </a:lvl2pPr>
            <a:lvl3pPr algn="l">
              <a:defRPr>
                <a:solidFill>
                  <a:srgbClr val="1F497D"/>
                </a:solidFill>
                <a:latin typeface="Verdana" pitchFamily="34" charset="0"/>
              </a:defRPr>
            </a:lvl3pPr>
            <a:lvl4pPr algn="l">
              <a:defRPr>
                <a:solidFill>
                  <a:srgbClr val="1F497D"/>
                </a:solidFill>
                <a:latin typeface="Verdana" pitchFamily="34" charset="0"/>
              </a:defRPr>
            </a:lvl4pPr>
            <a:lvl5pPr algn="l">
              <a:defRPr>
                <a:solidFill>
                  <a:srgbClr val="1F497D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9BBC212-CC56-4BA0-83F4-E3D71A84BB46}" type="datetimeFigureOut">
              <a:rPr lang="en-US"/>
              <a:pPr>
                <a:defRPr/>
              </a:pPr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758620-A278-4073-965E-27CF8C2193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84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/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9" y="0"/>
            <a:ext cx="9130473" cy="6858000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080490" y="2108201"/>
            <a:ext cx="6336146" cy="23489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 b="0" i="0" baseline="0">
                <a:solidFill>
                  <a:schemeClr val="tx1"/>
                </a:solidFill>
                <a:latin typeface="Gill Sans MT"/>
                <a:cs typeface="Gill Sans MT"/>
              </a:defRPr>
            </a:lvl1pPr>
            <a:lvl2pPr>
              <a:defRPr sz="1050">
                <a:solidFill>
                  <a:srgbClr val="666666"/>
                </a:solidFill>
                <a:latin typeface="+mn-lt"/>
              </a:defRPr>
            </a:lvl2pPr>
            <a:lvl3pPr>
              <a:defRPr sz="1050">
                <a:solidFill>
                  <a:srgbClr val="666666"/>
                </a:solidFill>
                <a:latin typeface="+mn-lt"/>
              </a:defRPr>
            </a:lvl3pPr>
            <a:lvl4pPr>
              <a:defRPr sz="1050">
                <a:solidFill>
                  <a:srgbClr val="666666"/>
                </a:solidFill>
                <a:latin typeface="+mn-lt"/>
              </a:defRPr>
            </a:lvl4pPr>
            <a:lvl5pPr>
              <a:defRPr sz="1050">
                <a:solidFill>
                  <a:srgbClr val="666666"/>
                </a:solidFill>
                <a:latin typeface="+mn-lt"/>
              </a:defRPr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“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91200" y="4457199"/>
            <a:ext cx="2590800" cy="431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1" baseline="0">
                <a:solidFill>
                  <a:schemeClr val="bg1">
                    <a:lumMod val="75000"/>
                  </a:schemeClr>
                </a:solidFill>
                <a:latin typeface="Gill Sans MT"/>
                <a:cs typeface="Gill Sans MT"/>
              </a:defRPr>
            </a:lvl1pPr>
            <a:lvl2pPr>
              <a:defRPr sz="1050">
                <a:solidFill>
                  <a:srgbClr val="666666"/>
                </a:solidFill>
                <a:latin typeface="+mn-lt"/>
              </a:defRPr>
            </a:lvl2pPr>
            <a:lvl3pPr>
              <a:defRPr sz="1050">
                <a:solidFill>
                  <a:srgbClr val="666666"/>
                </a:solidFill>
                <a:latin typeface="+mn-lt"/>
              </a:defRPr>
            </a:lvl3pPr>
            <a:lvl4pPr>
              <a:defRPr sz="1050">
                <a:solidFill>
                  <a:srgbClr val="666666"/>
                </a:solidFill>
                <a:latin typeface="+mn-lt"/>
              </a:defRPr>
            </a:lvl4pPr>
            <a:lvl5pPr>
              <a:defRPr sz="1050">
                <a:solidFill>
                  <a:srgbClr val="666666"/>
                </a:solidFill>
                <a:latin typeface="+mn-lt"/>
              </a:defRPr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- </a:t>
            </a:r>
            <a:r>
              <a:rPr lang="en-US" dirty="0" err="1"/>
              <a:t>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58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9130473" cy="685799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63757" y="2810929"/>
            <a:ext cx="4799584" cy="1039283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3300" b="0" i="0" baseline="0">
                <a:solidFill>
                  <a:srgbClr val="1F447D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" y="3748543"/>
            <a:ext cx="4227871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12700" dist="19939" dir="5400000" algn="tl" rotWithShape="0">
              <a:srgbClr val="000000">
                <a:alpha val="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583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302" cy="50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68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26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19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0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30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4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190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82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646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21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46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F915BB05-8F7D-4078-A3CB-5C16085DC94F}" type="datetime1">
              <a:rPr lang="en-US" smtClean="0"/>
              <a:t>7/17/2018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8472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6858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C00000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600" y="914400"/>
            <a:ext cx="8534400" cy="5410200"/>
          </a:xfrm>
        </p:spPr>
        <p:txBody>
          <a:bodyPr vert="horz"/>
          <a:lstStyle>
            <a:lvl1pPr>
              <a:defRPr sz="2600" baseline="0">
                <a:latin typeface="Tahoma" pitchFamily="34" charset="0"/>
                <a:cs typeface="Tahoma" pitchFamily="34" charset="0"/>
              </a:defRPr>
            </a:lvl1pPr>
            <a:lvl2pPr>
              <a:defRPr sz="2400" baseline="0">
                <a:latin typeface="Tahoma" pitchFamily="34" charset="0"/>
                <a:cs typeface="Tahoma" pitchFamily="34" charset="0"/>
              </a:defRPr>
            </a:lvl2pPr>
            <a:lvl3pPr>
              <a:defRPr sz="2200" baseline="0">
                <a:latin typeface="Tahoma" pitchFamily="34" charset="0"/>
                <a:cs typeface="Tahoma" pitchFamily="34" charset="0"/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07040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31FBDFE-7A28-4E63-BDEA-E9F65C461152}" type="datetime1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1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3" name="Shap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hap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0A7552F-DE4D-47F3-A1D9-1181C0C98A16}" type="datetime1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8620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A0E8551F-A3D2-4EA2-9426-D60DED5CED78}" type="datetime1">
              <a:rPr lang="en-US" smtClean="0"/>
              <a:t>7/17/2018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7686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1ABA00E-6BDB-46C0-924E-B1FF75726F1A}" type="datetime1">
              <a:rPr lang="en-US" smtClean="0"/>
              <a:t>7/17/2018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29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59DE6F5D-A71F-48D2-B62B-17B52010ADA8}" type="datetime1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6858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8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5ADC850-4E2E-4D40-87D0-D58363AB705B}" type="datetime1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669051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0E475B9B-B6A3-4E4B-868C-A288D5B488EF}" type="datetime1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701637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5446E210-587B-47C4-80A9-C4097E56ABF7}" type="datetime1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48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25FDB554-1291-4AA1-82D9-183B52CBCC16}" type="datetime1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457200" cy="457200"/>
          </a:xfrm>
          <a:prstGeom prst="ellipse">
            <a:avLst/>
          </a:prstGeom>
        </p:spPr>
        <p:txBody>
          <a:bodyPr/>
          <a:lstStyle/>
          <a:p>
            <a:fld id="{64E5D4DA-6887-470E-B3F0-2E6B71717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51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/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9" y="0"/>
            <a:ext cx="9130473" cy="6858000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080490" y="2108201"/>
            <a:ext cx="6336146" cy="23489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 b="0" i="0" baseline="0">
                <a:solidFill>
                  <a:schemeClr val="tx1"/>
                </a:solidFill>
                <a:latin typeface="Gill Sans MT"/>
                <a:cs typeface="Gill Sans MT"/>
              </a:defRPr>
            </a:lvl1pPr>
            <a:lvl2pPr>
              <a:defRPr sz="1050">
                <a:solidFill>
                  <a:srgbClr val="666666"/>
                </a:solidFill>
                <a:latin typeface="+mn-lt"/>
              </a:defRPr>
            </a:lvl2pPr>
            <a:lvl3pPr>
              <a:defRPr sz="1050">
                <a:solidFill>
                  <a:srgbClr val="666666"/>
                </a:solidFill>
                <a:latin typeface="+mn-lt"/>
              </a:defRPr>
            </a:lvl3pPr>
            <a:lvl4pPr>
              <a:defRPr sz="1050">
                <a:solidFill>
                  <a:srgbClr val="666666"/>
                </a:solidFill>
                <a:latin typeface="+mn-lt"/>
              </a:defRPr>
            </a:lvl4pPr>
            <a:lvl5pPr>
              <a:defRPr sz="1050">
                <a:solidFill>
                  <a:srgbClr val="666666"/>
                </a:solidFill>
                <a:latin typeface="+mn-lt"/>
              </a:defRPr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“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91200" y="4457199"/>
            <a:ext cx="2590800" cy="431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1" baseline="0">
                <a:solidFill>
                  <a:schemeClr val="bg1">
                    <a:lumMod val="75000"/>
                  </a:schemeClr>
                </a:solidFill>
                <a:latin typeface="Gill Sans MT"/>
                <a:cs typeface="Gill Sans MT"/>
              </a:defRPr>
            </a:lvl1pPr>
            <a:lvl2pPr>
              <a:defRPr sz="1050">
                <a:solidFill>
                  <a:srgbClr val="666666"/>
                </a:solidFill>
                <a:latin typeface="+mn-lt"/>
              </a:defRPr>
            </a:lvl2pPr>
            <a:lvl3pPr>
              <a:defRPr sz="1050">
                <a:solidFill>
                  <a:srgbClr val="666666"/>
                </a:solidFill>
                <a:latin typeface="+mn-lt"/>
              </a:defRPr>
            </a:lvl3pPr>
            <a:lvl4pPr>
              <a:defRPr sz="1050">
                <a:solidFill>
                  <a:srgbClr val="666666"/>
                </a:solidFill>
                <a:latin typeface="+mn-lt"/>
              </a:defRPr>
            </a:lvl4pPr>
            <a:lvl5pPr>
              <a:defRPr sz="1050">
                <a:solidFill>
                  <a:srgbClr val="666666"/>
                </a:solidFill>
                <a:latin typeface="+mn-lt"/>
              </a:defRPr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- </a:t>
            </a:r>
            <a:r>
              <a:rPr lang="en-US" dirty="0" err="1"/>
              <a:t>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62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9" y="508000"/>
            <a:ext cx="1621234" cy="44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46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hap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/>
          <p:cNvSpPr>
            <a:spLocks noGrp="1"/>
          </p:cNvSpPr>
          <p:nvPr>
            <p:ph type="body" sz="quarter" idx="11"/>
          </p:nvPr>
        </p:nvSpPr>
        <p:spPr>
          <a:xfrm>
            <a:off x="441314" y="1510870"/>
            <a:ext cx="3335734" cy="230114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1750" b="0" i="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2pPr>
            <a:lvl3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3pPr>
            <a:lvl4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4pPr>
            <a:lvl5pPr marL="0" indent="0">
              <a:lnSpc>
                <a:spcPct val="150000"/>
              </a:lnSpc>
              <a:buFontTx/>
              <a:buNone/>
              <a:defRPr sz="1813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5340946" y="1510870"/>
            <a:ext cx="3384351" cy="23011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marR="0" indent="0" algn="l" defTabSz="816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50" b="0" i="0" baseline="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  <a:lvl2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2pPr>
            <a:lvl3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3pPr>
            <a:lvl4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4pPr>
            <a:lvl5pPr marL="0" indent="0">
              <a:lnSpc>
                <a:spcPct val="150000"/>
              </a:lnSpc>
              <a:buFontTx/>
              <a:buNone/>
              <a:defRPr sz="1813" baseline="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076" y="500239"/>
            <a:ext cx="8278221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271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7" name="Picture 6" descr="Bottom_Viz_August-02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9" t="3221" r="13841" b="-3221"/>
          <a:stretch/>
        </p:blipFill>
        <p:spPr>
          <a:xfrm>
            <a:off x="0" y="2688167"/>
            <a:ext cx="9144000" cy="262763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663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5" name="Picture 4" descr="SectionDivider-03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r="12503"/>
          <a:stretch/>
        </p:blipFill>
        <p:spPr>
          <a:xfrm>
            <a:off x="0" y="1968500"/>
            <a:ext cx="9144000" cy="456861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493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7" name="Picture 6" descr="SectionDivider-02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/>
          <a:stretch/>
        </p:blipFill>
        <p:spPr>
          <a:xfrm>
            <a:off x="0" y="2455333"/>
            <a:ext cx="9144000" cy="3958167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240" y="1576464"/>
            <a:ext cx="827822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None/>
              <a:defRPr sz="2813" b="0" i="0" baseline="0">
                <a:solidFill>
                  <a:schemeClr val="accent5"/>
                </a:solidFill>
                <a:latin typeface="BentonSans Book"/>
                <a:cs typeface="BentonSans Book"/>
              </a:defRPr>
            </a:lvl1pPr>
            <a:lvl2pPr marL="408194" indent="0">
              <a:buNone/>
              <a:defRPr/>
            </a:lvl2pPr>
            <a:lvl3pPr marL="816388" indent="0">
              <a:buNone/>
              <a:defRPr/>
            </a:lvl3pPr>
            <a:lvl4pPr marL="1224582" indent="0">
              <a:buNone/>
              <a:defRPr/>
            </a:lvl4pPr>
            <a:lvl5pPr marL="163277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9566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986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eve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298" y="1577929"/>
            <a:ext cx="8296746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969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tabLst/>
              <a:defRPr sz="1750" b="0" i="0" baseline="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  <a:lvl2pPr marL="180578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defRPr sz="1500" baseline="0">
                <a:solidFill>
                  <a:schemeClr val="accent5"/>
                </a:solidFill>
              </a:defRPr>
            </a:lvl2pPr>
            <a:lvl3pPr marL="320477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defRPr sz="1313" baseline="0">
                <a:solidFill>
                  <a:schemeClr val="accent5"/>
                </a:solidFill>
              </a:defRPr>
            </a:lvl3pPr>
            <a:lvl4pPr marL="463352" indent="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None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1527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5" y="2032001"/>
            <a:ext cx="5708207" cy="415498"/>
          </a:xfrm>
        </p:spPr>
        <p:txBody>
          <a:bodyPr/>
          <a:lstStyle>
            <a:lvl1pPr>
              <a:defRPr sz="3375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225675" y="3111500"/>
            <a:ext cx="5048250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408194" indent="0">
              <a:buNone/>
              <a:defRPr sz="625"/>
            </a:lvl2pPr>
            <a:lvl3pPr marL="816388" indent="0">
              <a:buNone/>
              <a:defRPr sz="625"/>
            </a:lvl3pPr>
            <a:lvl4pPr marL="1224582" indent="0">
              <a:buNone/>
              <a:defRPr sz="625"/>
            </a:lvl4pPr>
            <a:lvl5pPr marL="1632776" indent="0">
              <a:buNone/>
              <a:defRPr sz="6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9644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223" y="1577929"/>
            <a:ext cx="8296746" cy="1029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25438" indent="-321469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/>
              <a:defRPr sz="175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466328" indent="-28575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romanUcPeriod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606227" indent="-28575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defRPr sz="1313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3pPr>
            <a:lvl4pPr marL="677664" indent="-214313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defRPr sz="1125" baseline="0">
                <a:solidFill>
                  <a:schemeClr val="accent5"/>
                </a:solidFill>
              </a:defRPr>
            </a:lvl4pPr>
            <a:lvl5pPr marL="1289843" indent="0">
              <a:buSzPct val="100000"/>
              <a:buFont typeface="+mj-lt"/>
              <a:buNone/>
              <a:defRPr sz="10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1924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297" y="1577929"/>
            <a:ext cx="8296138" cy="1029193"/>
          </a:xfrm>
          <a:prstGeom prst="rect">
            <a:avLst/>
          </a:prstGeom>
        </p:spPr>
        <p:txBody>
          <a:bodyPr wrap="square" lIns="0" tIns="0" rIns="0" bIns="0" numCol="1" spcCol="365760">
            <a:spAutoFit/>
          </a:bodyPr>
          <a:lstStyle>
            <a:lvl1pPr marL="3969" indent="171450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tabLst/>
              <a:defRPr sz="1750" baseline="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  <a:lvl2pPr marL="180578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320477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313" baseline="0">
                <a:solidFill>
                  <a:schemeClr val="accent5"/>
                </a:solidFill>
              </a:defRPr>
            </a:lvl3pPr>
            <a:lvl4pPr marL="641946" indent="-178594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770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440832" y="1578124"/>
            <a:ext cx="3714750" cy="1029193"/>
          </a:xfrm>
          <a:prstGeom prst="rect">
            <a:avLst/>
          </a:prstGeom>
        </p:spPr>
        <p:txBody>
          <a:bodyPr wrap="square" lIns="0" tIns="0" rIns="0" bIns="0" numCol="1" spcCol="365760">
            <a:spAutoFit/>
          </a:bodyPr>
          <a:lstStyle>
            <a:lvl1pPr marL="3969" indent="171450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tabLst/>
              <a:defRPr sz="175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180578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320477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313" baseline="0">
                <a:solidFill>
                  <a:schemeClr val="accent5"/>
                </a:solidFill>
              </a:defRPr>
            </a:lvl3pPr>
            <a:lvl4pPr marL="641946" indent="-178594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4569942" y="1577929"/>
            <a:ext cx="3714750" cy="1029193"/>
          </a:xfrm>
          <a:prstGeom prst="rect">
            <a:avLst/>
          </a:prstGeom>
        </p:spPr>
        <p:txBody>
          <a:bodyPr wrap="square" lIns="0" tIns="0" rIns="0" bIns="0" numCol="1" spcCol="365760">
            <a:spAutoFit/>
          </a:bodyPr>
          <a:lstStyle>
            <a:lvl1pPr marL="3969" indent="171450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tabLst/>
              <a:defRPr sz="175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180578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500" baseline="0">
                <a:solidFill>
                  <a:schemeClr val="accent5"/>
                </a:solidFill>
                <a:latin typeface="Merriweather Light"/>
                <a:cs typeface="Merriweather Light"/>
              </a:defRPr>
            </a:lvl2pPr>
            <a:lvl3pPr marL="320477" indent="170656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313" baseline="0">
                <a:solidFill>
                  <a:schemeClr val="accent5"/>
                </a:solidFill>
              </a:defRPr>
            </a:lvl3pPr>
            <a:lvl4pPr marL="641946" indent="-178594">
              <a:spcBef>
                <a:spcPts val="0"/>
              </a:spcBef>
              <a:spcAft>
                <a:spcPts val="375"/>
              </a:spcAft>
              <a:buSzPct val="100000"/>
              <a:buFont typeface="Arial"/>
              <a:buChar char="•"/>
              <a:defRPr sz="1125" baseline="0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983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hap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4581127" y="1573127"/>
            <a:ext cx="4155842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SzPct val="100000"/>
              <a:buFont typeface="Arial"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  <a:lvl2pPr marL="212328" indent="0">
              <a:buSzPct val="100000"/>
              <a:buFont typeface="Arial"/>
              <a:buNone/>
              <a:defRPr sz="1500">
                <a:solidFill>
                  <a:schemeClr val="accent5"/>
                </a:solidFill>
              </a:defRPr>
            </a:lvl2pPr>
            <a:lvl3pPr marL="432594" indent="0">
              <a:buSzPct val="100000"/>
              <a:buFont typeface="Arial"/>
              <a:buNone/>
              <a:defRPr sz="1313">
                <a:solidFill>
                  <a:schemeClr val="accent5"/>
                </a:solidFill>
              </a:defRPr>
            </a:lvl3pPr>
            <a:lvl4pPr marL="865188" indent="0">
              <a:buSzPct val="100000"/>
              <a:buFont typeface="Arial"/>
              <a:buNone/>
              <a:defRPr sz="1125">
                <a:solidFill>
                  <a:schemeClr val="accent5"/>
                </a:solidFill>
              </a:defRPr>
            </a:lvl4pPr>
            <a:lvl5pPr marL="1504156" indent="-214313">
              <a:buSzPct val="100000"/>
              <a:buFont typeface="+mj-lt"/>
              <a:buAutoNum type="arabicPeriod"/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0298" y="1557562"/>
            <a:ext cx="3762375" cy="4506611"/>
          </a:xfrm>
          <a:prstGeom prst="rect">
            <a:avLst/>
          </a:prstGeom>
          <a:ln w="6350" cmpd="sng">
            <a:solidFill>
              <a:srgbClr val="666666"/>
            </a:solidFill>
          </a:ln>
        </p:spPr>
        <p:txBody>
          <a:bodyPr lIns="91440" tIns="45720" rIns="91440" bIns="45720"/>
          <a:lstStyle>
            <a:lvl1pPr marL="0" indent="0">
              <a:buFontTx/>
              <a:buNone/>
              <a:defRPr sz="1750">
                <a:solidFill>
                  <a:srgbClr val="4C4C4C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429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40298" y="1577929"/>
            <a:ext cx="8296082" cy="44658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Pct val="120000"/>
              <a:buFontTx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786" y="498916"/>
            <a:ext cx="8293183" cy="346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2813" b="0" i="0">
                <a:solidFill>
                  <a:srgbClr val="4C4C4C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5990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ageImage_NoColor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6350" cmpd="sng">
            <a:solidFill>
              <a:srgbClr val="666666"/>
            </a:solidFill>
          </a:ln>
        </p:spPr>
        <p:txBody>
          <a:bodyPr lIns="91440" tIns="45720" rIns="91440" bIns="45720"/>
          <a:lstStyle>
            <a:lvl1pPr marL="0" indent="0">
              <a:buFontTx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43822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6858002"/>
          </a:xfrm>
          <a:prstGeom prst="rect">
            <a:avLst/>
          </a:prstGeom>
          <a:ln w="6350" cmpd="sng">
            <a:solidFill>
              <a:schemeClr val="tx1"/>
            </a:solidFill>
          </a:ln>
        </p:spPr>
        <p:txBody>
          <a:bodyPr lIns="91440" tIns="45720" rIns="91440" bIns="45720"/>
          <a:lstStyle>
            <a:lvl1pPr marL="0" indent="0">
              <a:buFontTx/>
              <a:buNone/>
              <a:defRPr sz="1750">
                <a:solidFill>
                  <a:schemeClr val="accent5"/>
                </a:solidFill>
                <a:latin typeface="Merriweather Light"/>
                <a:cs typeface="Merriweather 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58458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60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8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latin typeface="BentonSans Book"/>
            </a:endParaRPr>
          </a:p>
        </p:txBody>
      </p:sp>
      <p:pic>
        <p:nvPicPr>
          <p:cNvPr id="3" name="Picture 6" descr="tableau_rgb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672292"/>
            <a:ext cx="5461000" cy="15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2774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/>
          <a:lstStyle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" y="994152"/>
            <a:ext cx="4227871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12700" dist="19939" dir="5400000" algn="tl" rotWithShape="0">
              <a:srgbClr val="000000">
                <a:alpha val="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5493" y="501095"/>
            <a:ext cx="8277820" cy="346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3095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93" y="501095"/>
            <a:ext cx="8277820" cy="346313"/>
          </a:xfrm>
        </p:spPr>
        <p:txBody>
          <a:bodyPr/>
          <a:lstStyle>
            <a:lvl1pPr algn="l">
              <a:defRPr b="1">
                <a:solidFill>
                  <a:srgbClr val="1F497D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F497D"/>
                </a:solidFill>
                <a:latin typeface="Verdana" pitchFamily="34" charset="0"/>
              </a:defRPr>
            </a:lvl1pPr>
            <a:lvl2pPr algn="l">
              <a:defRPr>
                <a:solidFill>
                  <a:srgbClr val="1F497D"/>
                </a:solidFill>
                <a:latin typeface="Verdana" pitchFamily="34" charset="0"/>
              </a:defRPr>
            </a:lvl2pPr>
            <a:lvl3pPr algn="l">
              <a:defRPr>
                <a:solidFill>
                  <a:srgbClr val="1F497D"/>
                </a:solidFill>
                <a:latin typeface="Verdana" pitchFamily="34" charset="0"/>
              </a:defRPr>
            </a:lvl3pPr>
            <a:lvl4pPr algn="l">
              <a:defRPr>
                <a:solidFill>
                  <a:srgbClr val="1F497D"/>
                </a:solidFill>
                <a:latin typeface="Verdana" pitchFamily="34" charset="0"/>
              </a:defRPr>
            </a:lvl4pPr>
            <a:lvl5pPr algn="l">
              <a:defRPr>
                <a:solidFill>
                  <a:srgbClr val="1F497D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9BBC212-CC56-4BA0-83F4-E3D71A84BB46}" type="datetimeFigureOut">
              <a:rPr lang="en-US"/>
              <a:pPr>
                <a:defRPr/>
              </a:pPr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758620-A278-4073-965E-27CF8C2193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88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/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9" y="0"/>
            <a:ext cx="9130473" cy="6858000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080490" y="2108201"/>
            <a:ext cx="6336146" cy="23489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 b="0" i="0" baseline="0">
                <a:solidFill>
                  <a:schemeClr val="tx1"/>
                </a:solidFill>
                <a:latin typeface="Gill Sans MT"/>
                <a:cs typeface="Gill Sans MT"/>
              </a:defRPr>
            </a:lvl1pPr>
            <a:lvl2pPr>
              <a:defRPr sz="1050">
                <a:solidFill>
                  <a:srgbClr val="666666"/>
                </a:solidFill>
                <a:latin typeface="+mn-lt"/>
              </a:defRPr>
            </a:lvl2pPr>
            <a:lvl3pPr>
              <a:defRPr sz="1050">
                <a:solidFill>
                  <a:srgbClr val="666666"/>
                </a:solidFill>
                <a:latin typeface="+mn-lt"/>
              </a:defRPr>
            </a:lvl3pPr>
            <a:lvl4pPr>
              <a:defRPr sz="1050">
                <a:solidFill>
                  <a:srgbClr val="666666"/>
                </a:solidFill>
                <a:latin typeface="+mn-lt"/>
              </a:defRPr>
            </a:lvl4pPr>
            <a:lvl5pPr>
              <a:defRPr sz="1050">
                <a:solidFill>
                  <a:srgbClr val="666666"/>
                </a:solidFill>
                <a:latin typeface="+mn-lt"/>
              </a:defRPr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“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91200" y="4457199"/>
            <a:ext cx="2590800" cy="431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1" baseline="0">
                <a:solidFill>
                  <a:schemeClr val="bg1">
                    <a:lumMod val="75000"/>
                  </a:schemeClr>
                </a:solidFill>
                <a:latin typeface="Gill Sans MT"/>
                <a:cs typeface="Gill Sans MT"/>
              </a:defRPr>
            </a:lvl1pPr>
            <a:lvl2pPr>
              <a:defRPr sz="1050">
                <a:solidFill>
                  <a:srgbClr val="666666"/>
                </a:solidFill>
                <a:latin typeface="+mn-lt"/>
              </a:defRPr>
            </a:lvl2pPr>
            <a:lvl3pPr>
              <a:defRPr sz="1050">
                <a:solidFill>
                  <a:srgbClr val="666666"/>
                </a:solidFill>
                <a:latin typeface="+mn-lt"/>
              </a:defRPr>
            </a:lvl3pPr>
            <a:lvl4pPr>
              <a:defRPr sz="1050">
                <a:solidFill>
                  <a:srgbClr val="666666"/>
                </a:solidFill>
                <a:latin typeface="+mn-lt"/>
              </a:defRPr>
            </a:lvl4pPr>
            <a:lvl5pPr>
              <a:defRPr sz="1050">
                <a:solidFill>
                  <a:srgbClr val="666666"/>
                </a:solidFill>
                <a:latin typeface="+mn-lt"/>
              </a:defRPr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- </a:t>
            </a:r>
            <a:r>
              <a:rPr lang="en-US" dirty="0" err="1"/>
              <a:t>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289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9130473" cy="685799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63757" y="2810929"/>
            <a:ext cx="4799584" cy="1039283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3300" b="0" i="0" baseline="0">
                <a:solidFill>
                  <a:srgbClr val="1F447D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" y="3748543"/>
            <a:ext cx="4227871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12700" dist="19939" dir="5400000" algn="tl" rotWithShape="0">
              <a:srgbClr val="000000">
                <a:alpha val="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3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790-2632-4B6C-A4DB-883AD4F2DA56}" type="datetimeFigureOut">
              <a:rPr lang="en-US" smtClean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87F59-1DD9-415D-B730-A1D9ED2699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latinLnBrk="0"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rtl="0" latinLnBrk="0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latinLnBrk="0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latinLnBrk="0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latinLnBrk="0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latinLnBrk="0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4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8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ttom_Viz_August-02.png"/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3"/>
          <a:stretch/>
        </p:blipFill>
        <p:spPr>
          <a:xfrm flipH="1">
            <a:off x="4191000" y="6272555"/>
            <a:ext cx="4953000" cy="585446"/>
          </a:xfrm>
          <a:prstGeom prst="rect">
            <a:avLst/>
          </a:prstGeom>
        </p:spPr>
      </p:pic>
      <p:pic>
        <p:nvPicPr>
          <p:cNvPr id="1027" name="Picture 7" descr="tableau_white.eps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49" y="6437313"/>
            <a:ext cx="1079500" cy="30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45493" y="501095"/>
            <a:ext cx="8277820" cy="3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39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</p:sldLayoutIdLst>
  <p:txStyles>
    <p:titleStyle>
      <a:lvl1pPr algn="l" defTabSz="81557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13" kern="1200">
          <a:solidFill>
            <a:srgbClr val="4C4C4C"/>
          </a:solidFill>
          <a:latin typeface="BentonSans Book"/>
          <a:ea typeface="ＭＳ Ｐゴシック" charset="0"/>
          <a:cs typeface="BentonSans Book"/>
        </a:defRPr>
      </a:lvl1pPr>
      <a:lvl2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2pPr>
      <a:lvl3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3pPr>
      <a:lvl4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4pPr>
      <a:lvl5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5pPr>
      <a:lvl6pPr marL="28575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6pPr>
      <a:lvl7pPr marL="57150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7pPr>
      <a:lvl8pPr marL="85725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8pPr>
      <a:lvl9pPr marL="114300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9pPr>
    </p:titleStyle>
    <p:bodyStyle>
      <a:lvl1pPr marL="305594" indent="-305594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75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2781" indent="-254993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19969" indent="-203399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25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427758" indent="-203399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13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36539" indent="-203399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13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245066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2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7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9E39F3-D8A9-42B8-A5B9-B9B4E7A32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72177E1-5E21-4F83-9688-455F7AA36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8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655638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4582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85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C00000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3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3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3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ttom_Viz_August-02.png"/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3"/>
          <a:stretch/>
        </p:blipFill>
        <p:spPr>
          <a:xfrm flipH="1">
            <a:off x="0" y="5777178"/>
            <a:ext cx="9144000" cy="1080823"/>
          </a:xfrm>
          <a:prstGeom prst="rect">
            <a:avLst/>
          </a:prstGeom>
        </p:spPr>
      </p:pic>
      <p:pic>
        <p:nvPicPr>
          <p:cNvPr id="1027" name="Picture 7" descr="tableau_white.eps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49" y="6437313"/>
            <a:ext cx="1079500" cy="30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45493" y="501095"/>
            <a:ext cx="8277820" cy="3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878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</p:sldLayoutIdLst>
  <p:txStyles>
    <p:titleStyle>
      <a:lvl1pPr algn="l" defTabSz="81557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13" kern="1200">
          <a:solidFill>
            <a:srgbClr val="4C4C4C"/>
          </a:solidFill>
          <a:latin typeface="BentonSans Book"/>
          <a:ea typeface="ＭＳ Ｐゴシック" charset="0"/>
          <a:cs typeface="BentonSans Book"/>
        </a:defRPr>
      </a:lvl1pPr>
      <a:lvl2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2pPr>
      <a:lvl3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3pPr>
      <a:lvl4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4pPr>
      <a:lvl5pPr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5pPr>
      <a:lvl6pPr marL="28575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6pPr>
      <a:lvl7pPr marL="57150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7pPr>
      <a:lvl8pPr marL="85725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8pPr>
      <a:lvl9pPr marL="1143000" algn="l" defTabSz="81557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13">
          <a:solidFill>
            <a:srgbClr val="4C4C4C"/>
          </a:solidFill>
          <a:latin typeface="BentonSans Book" charset="0"/>
          <a:ea typeface="ＭＳ Ｐゴシック" charset="0"/>
        </a:defRPr>
      </a:lvl9pPr>
    </p:titleStyle>
    <p:bodyStyle>
      <a:lvl1pPr marL="305594" indent="-305594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75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2781" indent="-254993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19969" indent="-203399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25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427758" indent="-203399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13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36539" indent="-203399" algn="l" defTabSz="81557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13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245066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7" algn="l" defTabSz="8163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2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7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816388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://colorbrewer2.org/" TargetMode="Externa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china.fathom.info/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public.tableausoftware.com/profile/sherry7306#!/vizhome/MAHighschoolOverviewSY2011-12/Main" TargetMode="Externa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William_Playfai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FWSxSQsspiQ" TargetMode="Externa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interactive/2012/02/13/us/politics/2013-budget-proposal-graphic.html?pagewanted=all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 descr="PP Banner-Ce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6038" y="2263914"/>
            <a:ext cx="5134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Lucida Sans Unicode" panose="020B0602030504020204" pitchFamily="34" charset="0"/>
              </a:rPr>
              <a:t>Visualizing Effectively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3412629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24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n-US" sz="2000" b="1" dirty="0">
                <a:latin typeface="Malgun Gothic" panose="020B0503020000020004" pitchFamily="34" charset="-127"/>
                <a:ea typeface="Malgun Gothic" panose="020B0503020000020004" pitchFamily="34" charset="-127"/>
                <a:cs typeface="Lucida Sans Unicode" panose="020B0602030504020204" pitchFamily="34" charset="0"/>
              </a:rPr>
              <a:t>Manjeet Rege, Ph.D.</a:t>
            </a:r>
          </a:p>
          <a:p>
            <a:pPr algn="ctr"/>
            <a:r>
              <a:rPr lang="en-US" sz="2000" b="1" dirty="0">
                <a:latin typeface="Malgun Gothic" panose="020B0503020000020004" pitchFamily="34" charset="-127"/>
                <a:ea typeface="Malgun Gothic" panose="020B0503020000020004" pitchFamily="34" charset="-127"/>
                <a:cs typeface="Lucida Sans Unicode" panose="020B0602030504020204" pitchFamily="34" charset="0"/>
              </a:rPr>
              <a:t>Associate Professor</a:t>
            </a:r>
          </a:p>
          <a:p>
            <a:pPr algn="ctr"/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  <a:cs typeface="Lucida Sans Unicode" panose="020B0602030504020204" pitchFamily="34" charset="0"/>
              </a:rPr>
              <a:t>Graduate Programs in Software</a:t>
            </a:r>
          </a:p>
          <a:p>
            <a:pPr algn="ctr"/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  <a:cs typeface="Lucida Sans Unicode" panose="020B0602030504020204" pitchFamily="34" charset="0"/>
              </a:rPr>
              <a:t>University of St. Thomas</a:t>
            </a:r>
          </a:p>
          <a:p>
            <a:pPr algn="ctr"/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  <a:cs typeface="Lucida Sans Unicode" panose="020B0602030504020204" pitchFamily="34" charset="0"/>
              </a:rPr>
              <a:t>rege@stthomas.edu</a:t>
            </a:r>
            <a:r>
              <a:rPr lang="en-US" sz="2000" dirty="0">
                <a:solidFill>
                  <a:schemeClr val="accent6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Lucida Sans Unicode" panose="020B0602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20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Visualizations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Graphical Integrity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Use the right design</a:t>
            </a:r>
          </a:p>
          <a:p>
            <a:r>
              <a:rPr lang="en-US" dirty="0"/>
              <a:t>Appropriate Color</a:t>
            </a:r>
          </a:p>
          <a:p>
            <a:r>
              <a:rPr lang="en-US" dirty="0"/>
              <a:t>Tell a story with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4191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839199" cy="66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991599" cy="66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9154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453"/>
            <a:ext cx="8991600" cy="67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39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93" y="1143000"/>
            <a:ext cx="82778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FACT: approximately 8% of men worldwide are </a:t>
            </a:r>
            <a:r>
              <a:rPr lang="en-US" sz="1800" u="sng" dirty="0">
                <a:solidFill>
                  <a:schemeClr val="tx2"/>
                </a:solidFill>
              </a:rPr>
              <a:t>color</a:t>
            </a:r>
            <a:r>
              <a:rPr lang="en-US" sz="1800" u="sng" dirty="0"/>
              <a:t> </a:t>
            </a:r>
            <a:r>
              <a:rPr lang="en-US" sz="1800" u="sng" dirty="0">
                <a:solidFill>
                  <a:srgbClr val="C00000"/>
                </a:solidFill>
              </a:rPr>
              <a:t>blind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For continuous data, color ramps are effective.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For discrete data, always try to limit colors (under 5 is ideal).</a:t>
            </a:r>
          </a:p>
          <a:p>
            <a:pPr lvl="1"/>
            <a:r>
              <a:rPr lang="en-US" sz="1575" dirty="0"/>
              <a:t>The use of too many colors makes it hard to distinguish, and also requires frequent referencing of the legend.</a:t>
            </a:r>
          </a:p>
          <a:p>
            <a:pPr lvl="1"/>
            <a:r>
              <a:rPr lang="en-US" sz="1575" dirty="0"/>
              <a:t>If you limit yourself to just a few colors, then your audience can actually remember what’s what. </a:t>
            </a:r>
          </a:p>
        </p:txBody>
      </p:sp>
    </p:spTree>
    <p:extLst>
      <p:ext uri="{BB962C8B-B14F-4D97-AF65-F5344CB8AC3E}">
        <p14:creationId xmlns:p14="http://schemas.microsoft.com/office/powerpoint/2010/main" val="36562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Visualizations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Graphical Integrity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Use the right design</a:t>
            </a:r>
          </a:p>
          <a:p>
            <a:r>
              <a:rPr lang="en-US" dirty="0"/>
              <a:t>Appropriate Color</a:t>
            </a:r>
          </a:p>
          <a:p>
            <a:r>
              <a:rPr lang="en-US" dirty="0"/>
              <a:t>Tell a story with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962400"/>
            <a:ext cx="4191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"/>
            <a:ext cx="87375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503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Dashboard Class Project Example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6902" t="10302" r="16197" b="-2495"/>
          <a:stretch/>
        </p:blipFill>
        <p:spPr>
          <a:xfrm>
            <a:off x="762000" y="838200"/>
            <a:ext cx="7900086" cy="589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0"/>
            <a:ext cx="9059107" cy="441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/>
          <a:lstStyle>
            <a:lvl1pPr algn="ctr" rtl="0" latinLnBrk="0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Data Dashboard Class Project Example</a:t>
            </a:r>
          </a:p>
        </p:txBody>
      </p:sp>
    </p:spTree>
    <p:extLst>
      <p:ext uri="{BB962C8B-B14F-4D97-AF65-F5344CB8AC3E}">
        <p14:creationId xmlns:p14="http://schemas.microsoft.com/office/powerpoint/2010/main" val="200549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676400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Missing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Distortions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Lie Factor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199"/>
            <a:ext cx="8229600" cy="990601"/>
          </a:xfrm>
          <a:prstGeom prst="rect">
            <a:avLst/>
          </a:prstGeom>
        </p:spPr>
        <p:txBody>
          <a:bodyPr/>
          <a:lstStyle>
            <a:lvl1pPr algn="ctr" rtl="0" latinLnBrk="0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Effective Visualization – Graphical Integrity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514"/>
            <a:ext cx="9067800" cy="570269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/>
          <a:lstStyle>
            <a:lvl1pPr algn="ctr" rtl="0" latinLnBrk="0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Data Dashboard Class Project Example</a:t>
            </a:r>
          </a:p>
        </p:txBody>
      </p:sp>
    </p:spTree>
    <p:extLst>
      <p:ext uri="{BB962C8B-B14F-4D97-AF65-F5344CB8AC3E}">
        <p14:creationId xmlns:p14="http://schemas.microsoft.com/office/powerpoint/2010/main" val="32868448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00"/>
            <a:ext cx="8627000" cy="68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95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610600" cy="686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3851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15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58787" cy="68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1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TGPS_final1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1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5814"/>
            <a:ext cx="8686800" cy="6248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0" y="6324600"/>
            <a:ext cx="685800" cy="457200"/>
          </a:xfrm>
        </p:spPr>
        <p:txBody>
          <a:bodyPr/>
          <a:lstStyle/>
          <a:p>
            <a:fld id="{64E5D4DA-6887-470E-B3F0-2E6B717173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643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1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1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1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1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2904"/>
            <a:ext cx="8763000" cy="6553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58200" y="6324600"/>
            <a:ext cx="609600" cy="457200"/>
          </a:xfrm>
        </p:spPr>
        <p:txBody>
          <a:bodyPr/>
          <a:lstStyle/>
          <a:p>
            <a:fld id="{64E5D4DA-6887-470E-B3F0-2E6B717173E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0340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0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TGPS_final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"/>
    </mc:Choice>
    <mc:Fallback xmlns="">
      <p:transition spd="slow" advClick="0" advTm="6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icewaterhouseCoopers newly insured health exchan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8" y="660002"/>
            <a:ext cx="8151702" cy="59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24133" y="6553200"/>
            <a:ext cx="1619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Washington Post, 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6763" y="152400"/>
            <a:ext cx="3586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Effective Visualization ?</a:t>
            </a:r>
          </a:p>
        </p:txBody>
      </p:sp>
    </p:spTree>
    <p:extLst>
      <p:ext uri="{BB962C8B-B14F-4D97-AF65-F5344CB8AC3E}">
        <p14:creationId xmlns:p14="http://schemas.microsoft.com/office/powerpoint/2010/main" val="31888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36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9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9"/>
            <a:ext cx="8229600" cy="990601"/>
          </a:xfrm>
        </p:spPr>
        <p:txBody>
          <a:bodyPr/>
          <a:lstStyle/>
          <a:p>
            <a:r>
              <a:rPr lang="en-US" dirty="0"/>
              <a:t>Effective Visualization – Graphical Integrity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553200" cy="52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8534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8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52401"/>
            <a:ext cx="6781799" cy="6235614"/>
          </a:xfrm>
          <a:prstGeom prst="rect">
            <a:avLst/>
          </a:prstGeom>
        </p:spPr>
      </p:pic>
      <p:sp>
        <p:nvSpPr>
          <p:cNvPr id="3" name="TextBox 2">
            <a:hlinkClick r:id="rId4"/>
          </p:cNvPr>
          <p:cNvSpPr txBox="1"/>
          <p:nvPr/>
        </p:nvSpPr>
        <p:spPr>
          <a:xfrm>
            <a:off x="7315200" y="6324600"/>
            <a:ext cx="13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32603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" y="76200"/>
            <a:ext cx="9053945" cy="67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9062"/>
            <a:ext cx="8929095" cy="66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3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6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19" y="152399"/>
            <a:ext cx="7304762" cy="6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5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7581"/>
            <a:ext cx="8845920" cy="64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276" y="990600"/>
            <a:ext cx="3200622" cy="19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ood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0" y="3213982"/>
            <a:ext cx="3205658" cy="193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1600000">
            <a:off x="2209801" y="6466702"/>
            <a:ext cx="670559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http://mediamatters.org/blog/2014/03/31/dishonest-fox-charts-obamacare-enrollment-editi/198679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228600" y="3351472"/>
          <a:ext cx="3383375" cy="188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228600" y="1143000"/>
          <a:ext cx="3383375" cy="188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648419" y="2858647"/>
            <a:ext cx="6460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84743" y="2728740"/>
            <a:ext cx="6460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6906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  <p:bldGraphic spid="8" grpId="0">
        <p:bldAsOne/>
      </p:bldGraphic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52400"/>
            <a:ext cx="89916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89677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72" y="91151"/>
            <a:ext cx="7940728" cy="66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19" y="152400"/>
            <a:ext cx="8321761" cy="65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91" y="110202"/>
            <a:ext cx="8047417" cy="66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9" y="152400"/>
            <a:ext cx="7864522" cy="65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9600"/>
            <a:ext cx="8948990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200" y="6400800"/>
            <a:ext cx="279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Cholera outbreak in London</a:t>
            </a:r>
          </a:p>
        </p:txBody>
      </p:sp>
    </p:spTree>
    <p:extLst>
      <p:ext uri="{BB962C8B-B14F-4D97-AF65-F5344CB8AC3E}">
        <p14:creationId xmlns:p14="http://schemas.microsoft.com/office/powerpoint/2010/main" val="11109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937"/>
          <a:stretch/>
        </p:blipFill>
        <p:spPr>
          <a:xfrm>
            <a:off x="533400" y="306355"/>
            <a:ext cx="8172450" cy="54848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D4DA-6887-470E-B3F0-2E6B717173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98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3359"/>
            <a:ext cx="5107487" cy="3259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352800"/>
            <a:ext cx="5107487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1679" y="533400"/>
            <a:ext cx="358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Binning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6237834"/>
            <a:ext cx="3505200" cy="17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5669"/>
            <a:ext cx="778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Binning in Spatial Dimensions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8" y="1828405"/>
            <a:ext cx="2976362" cy="2819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828404"/>
            <a:ext cx="2819400" cy="2819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6324600"/>
            <a:ext cx="616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 </a:t>
            </a:r>
            <a:r>
              <a:rPr lang="en-US" dirty="0" err="1"/>
              <a:t>Monmonier</a:t>
            </a:r>
            <a:r>
              <a:rPr lang="en-US" dirty="0"/>
              <a:t>, </a:t>
            </a:r>
            <a:r>
              <a:rPr lang="en-US" i="1" dirty="0"/>
              <a:t>How to Lie with Maps </a:t>
            </a:r>
            <a:r>
              <a:rPr lang="en-US" dirty="0"/>
              <a:t>(Chicago, 1991), pp 142-143.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752205"/>
            <a:ext cx="2661296" cy="28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4" y="64479"/>
            <a:ext cx="8893311" cy="66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4" y="228600"/>
            <a:ext cx="8797676" cy="64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33" y="152400"/>
            <a:ext cx="823793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277857"/>
            <a:ext cx="8991601" cy="63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82" y="289288"/>
            <a:ext cx="8497036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22" y="395977"/>
            <a:ext cx="8245555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Visualizations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Graphical Integrity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Use the right design</a:t>
            </a:r>
          </a:p>
          <a:p>
            <a:r>
              <a:rPr lang="en-US" dirty="0"/>
              <a:t>Appropriate Color</a:t>
            </a:r>
          </a:p>
          <a:p>
            <a:r>
              <a:rPr lang="en-US" dirty="0"/>
              <a:t>Tell a story with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209800"/>
            <a:ext cx="4191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"/>
            <a:ext cx="8381999" cy="65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/>
              <a:t>Limits of Cognition</a:t>
            </a:r>
          </a:p>
        </p:txBody>
      </p:sp>
      <p:pic>
        <p:nvPicPr>
          <p:cNvPr id="3" name="FWSxSQsspi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2533" y="10668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18" y="407408"/>
            <a:ext cx="7879763" cy="6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77" y="445511"/>
            <a:ext cx="7910245" cy="59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27" y="152399"/>
            <a:ext cx="8832345" cy="6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7" y="152400"/>
            <a:ext cx="79026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1" y="152400"/>
            <a:ext cx="7818798" cy="65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42" y="228601"/>
            <a:ext cx="756731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01" y="152400"/>
            <a:ext cx="759779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35" y="167351"/>
            <a:ext cx="7498730" cy="65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14400"/>
            <a:ext cx="4774419" cy="5045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4172" y="6152346"/>
            <a:ext cx="60020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USA Today’s version of the 1854 Cholera outbreak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207258"/>
            <a:ext cx="36367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/>
              <a:t>Avoid </a:t>
            </a:r>
            <a:r>
              <a:rPr lang="en-US" sz="4500" dirty="0" err="1"/>
              <a:t>Chartjunk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8046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Visualizations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Graphical Integrity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Use the right design</a:t>
            </a:r>
          </a:p>
          <a:p>
            <a:r>
              <a:rPr lang="en-US" dirty="0"/>
              <a:t>Appropriate Color</a:t>
            </a:r>
          </a:p>
          <a:p>
            <a:r>
              <a:rPr lang="en-US" dirty="0"/>
              <a:t>Tell a story with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819400"/>
            <a:ext cx="4191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"/>
            <a:ext cx="8433339" cy="63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438400"/>
            <a:ext cx="4866800" cy="11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8600"/>
            <a:ext cx="8176989" cy="61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"/>
            <a:ext cx="754279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09800"/>
            <a:ext cx="6619276" cy="11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0" y="228600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Select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1" y="914400"/>
            <a:ext cx="8532972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6324600"/>
            <a:ext cx="1385715" cy="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152400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Select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838200"/>
            <a:ext cx="7295573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350" y="6429048"/>
            <a:ext cx="1327450" cy="2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152400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Select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4400"/>
            <a:ext cx="8001000" cy="5149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6477000"/>
            <a:ext cx="1098850" cy="2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1000"/>
            <a:ext cx="7454691" cy="51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82" y="428307"/>
            <a:ext cx="8835835" cy="60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"/>
            <a:ext cx="6845113" cy="52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235"/>
            <a:ext cx="7497807" cy="62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8600"/>
            <a:ext cx="6994890" cy="58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"/>
            <a:ext cx="7659894" cy="61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8600"/>
            <a:ext cx="7464017" cy="64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495" y="381000"/>
            <a:ext cx="203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Efficient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495" y="5715000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Least Efficient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47800" y="842665"/>
            <a:ext cx="0" cy="48723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>
            <a:off x="5195887" y="257175"/>
            <a:ext cx="138113" cy="273903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195887" y="3352800"/>
            <a:ext cx="138113" cy="16015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195887" y="5257800"/>
            <a:ext cx="138113" cy="101917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57200"/>
            <a:ext cx="2457450" cy="5819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2600" y="1447800"/>
            <a:ext cx="1796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Quantitative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820180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Ordinal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5420380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Nominal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6210532"/>
            <a:ext cx="1809122" cy="3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81000"/>
            <a:ext cx="762416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33400"/>
            <a:ext cx="704289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332"/>
            <a:ext cx="8966150" cy="67262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63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04800"/>
            <a:ext cx="4724400" cy="62014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89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Anscombe’s</a:t>
            </a:r>
            <a:r>
              <a:rPr lang="en-US" sz="4800" b="1" dirty="0"/>
              <a:t> Quartet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86219"/>
            <a:ext cx="8229600" cy="55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Example #3 Prob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317797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Problem #3 S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37933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ign Problem #3 Sol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62337"/>
            <a:ext cx="4250531" cy="260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6553200"/>
            <a:ext cx="989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Stephen Few</a:t>
            </a:r>
          </a:p>
        </p:txBody>
      </p:sp>
    </p:spTree>
    <p:extLst>
      <p:ext uri="{BB962C8B-B14F-4D97-AF65-F5344CB8AC3E}">
        <p14:creationId xmlns:p14="http://schemas.microsoft.com/office/powerpoint/2010/main" val="20027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6722"/>
            <a:ext cx="7162276" cy="6491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5363" y="-76200"/>
            <a:ext cx="3586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Effective Visualization ?</a:t>
            </a:r>
          </a:p>
        </p:txBody>
      </p:sp>
    </p:spTree>
    <p:extLst>
      <p:ext uri="{BB962C8B-B14F-4D97-AF65-F5344CB8AC3E}">
        <p14:creationId xmlns:p14="http://schemas.microsoft.com/office/powerpoint/2010/main" val="4882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44" y="152400"/>
            <a:ext cx="8506111" cy="655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6248400"/>
            <a:ext cx="1905000" cy="3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37" y="152400"/>
            <a:ext cx="8370956" cy="624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6400800"/>
            <a:ext cx="1447800" cy="2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Visualizations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Graphical Integrity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Use the right design</a:t>
            </a:r>
          </a:p>
          <a:p>
            <a:r>
              <a:rPr lang="en-US" dirty="0"/>
              <a:t>Appropriate Color</a:t>
            </a:r>
          </a:p>
          <a:p>
            <a:r>
              <a:rPr lang="en-US" dirty="0"/>
              <a:t>Tell a story with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352800"/>
            <a:ext cx="4191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733800" y="76200"/>
            <a:ext cx="231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Color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7800"/>
            <a:ext cx="6019800" cy="1873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572000"/>
            <a:ext cx="677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Humans can distinguish 8 colors approximately. </a:t>
            </a:r>
          </a:p>
        </p:txBody>
      </p:sp>
    </p:spTree>
    <p:extLst>
      <p:ext uri="{BB962C8B-B14F-4D97-AF65-F5344CB8AC3E}">
        <p14:creationId xmlns:p14="http://schemas.microsoft.com/office/powerpoint/2010/main" val="31785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72C52-1188-45D4-AB78-64DAFD3C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" y="1504950"/>
            <a:ext cx="8672465" cy="3981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3682C3-D60D-41D4-9895-E45E877BF6A1}"/>
              </a:ext>
            </a:extLst>
          </p:cNvPr>
          <p:cNvSpPr/>
          <p:nvPr/>
        </p:nvSpPr>
        <p:spPr>
          <a:xfrm>
            <a:off x="2362200" y="65048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https://clarivate.com/blog/ip-standards/transformational-technology-look-virtual-reality-patent-landscape/</a:t>
            </a:r>
          </a:p>
        </p:txBody>
      </p:sp>
    </p:spTree>
    <p:extLst>
      <p:ext uri="{BB962C8B-B14F-4D97-AF65-F5344CB8AC3E}">
        <p14:creationId xmlns:p14="http://schemas.microsoft.com/office/powerpoint/2010/main" val="963251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7EF1D-1D91-4991-8247-3CB51BA6D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83" y="1371600"/>
            <a:ext cx="8478129" cy="4019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EADC05-3EC1-48B1-85BE-EC81DCECD7E2}"/>
              </a:ext>
            </a:extLst>
          </p:cNvPr>
          <p:cNvSpPr/>
          <p:nvPr/>
        </p:nvSpPr>
        <p:spPr>
          <a:xfrm>
            <a:off x="2286000" y="65048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https://clarivate.com/blog/ip-standards/transformational-technology-look-virtual-reality-patent-landscape/</a:t>
            </a:r>
          </a:p>
        </p:txBody>
      </p:sp>
    </p:spTree>
    <p:extLst>
      <p:ext uri="{BB962C8B-B14F-4D97-AF65-F5344CB8AC3E}">
        <p14:creationId xmlns:p14="http://schemas.microsoft.com/office/powerpoint/2010/main" val="34147193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8600"/>
            <a:ext cx="7118711" cy="62690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624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686800" cy="64595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823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407400" cy="841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Anscombe’s</a:t>
            </a:r>
            <a:r>
              <a:rPr lang="en-US" sz="4800" b="1" dirty="0"/>
              <a:t> Quartet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63641"/>
            <a:ext cx="8229600" cy="548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/>
          <a:stretch/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515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>
          <a:xfrm>
            <a:off x="19050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86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177"/>
          <a:stretch/>
        </p:blipFill>
        <p:spPr>
          <a:xfrm>
            <a:off x="228600" y="1600200"/>
            <a:ext cx="8633892" cy="5105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69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617"/>
          <a:stretch/>
        </p:blipFill>
        <p:spPr>
          <a:xfrm>
            <a:off x="304800" y="1524000"/>
            <a:ext cx="8458200" cy="49735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2501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399"/>
            <a:ext cx="8763000" cy="65738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2275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8839200" cy="66310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D4DA-6887-470E-B3F0-2E6B717173E7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49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839200" cy="65166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D4DA-6887-470E-B3F0-2E6B717173E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8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633892" cy="6477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D4DA-6887-470E-B3F0-2E6B717173E7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304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839200" cy="66310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695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839200" cy="66310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5D4DA-6887-470E-B3F0-2E6B717173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9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1"/>
            <a:ext cx="8266113" cy="34631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Why visualize?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287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Data visualization is </a:t>
            </a:r>
            <a:r>
              <a:rPr lang="en-US" sz="1800" u="sng" dirty="0">
                <a:solidFill>
                  <a:schemeClr val="accent1">
                    <a:lumMod val="50000"/>
                  </a:schemeClr>
                </a:solidFill>
              </a:rPr>
              <a:t>not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a personal preference, to be done “just in case some people are more visual.”  It is a necessity!</a:t>
            </a: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The previous slide is a classic example of how some insights can </a:t>
            </a:r>
            <a:r>
              <a:rPr lang="en-US" sz="1800" i="1" u="sng" dirty="0">
                <a:solidFill>
                  <a:schemeClr val="accent1">
                    <a:lumMod val="50000"/>
                  </a:schemeClr>
                </a:solidFill>
              </a:rPr>
              <a:t>only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be found through visualization.</a:t>
            </a: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1800" u="sng" dirty="0">
                <a:solidFill>
                  <a:schemeClr val="accent1">
                    <a:lumMod val="50000"/>
                  </a:schemeClr>
                </a:solidFill>
              </a:rPr>
              <a:t>first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step in understanding your data should always be to examine it visually.  Visualization can play a critical role in helping you figure out what the interesting questions are.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u="sng" dirty="0">
                <a:solidFill>
                  <a:schemeClr val="accent1">
                    <a:lumMod val="50000"/>
                  </a:schemeClr>
                </a:solidFill>
              </a:rPr>
              <a:t>Picture superiority effect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: pictures are retained at much higher rates than words.</a:t>
            </a:r>
          </a:p>
        </p:txBody>
      </p:sp>
    </p:spTree>
    <p:extLst>
      <p:ext uri="{BB962C8B-B14F-4D97-AF65-F5344CB8AC3E}">
        <p14:creationId xmlns:p14="http://schemas.microsoft.com/office/powerpoint/2010/main" val="29531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b="-1"/>
          <a:stretch/>
        </p:blipFill>
        <p:spPr>
          <a:xfrm>
            <a:off x="0" y="152400"/>
            <a:ext cx="910003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425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>
          <a:xfrm>
            <a:off x="-4782" y="-73025"/>
            <a:ext cx="9148782" cy="69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698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453"/>
            <a:ext cx="8991600" cy="67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839200" cy="66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2709"/>
            <a:ext cx="8839200" cy="66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1"/>
            <a:ext cx="893861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839200" cy="6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5254"/>
            <a:ext cx="8610600" cy="66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1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13855"/>
            <a:ext cx="9021724" cy="67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" y="23091"/>
            <a:ext cx="9053945" cy="679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PT_Corporate_Template_BentonSans_16.9">
  <a:themeElements>
    <a:clrScheme name="Custom 8">
      <a:dk1>
        <a:srgbClr val="666666"/>
      </a:dk1>
      <a:lt1>
        <a:sysClr val="window" lastClr="FFFFFF"/>
      </a:lt1>
      <a:dk2>
        <a:srgbClr val="5B6591"/>
      </a:dk2>
      <a:lt2>
        <a:srgbClr val="FFFFFF"/>
      </a:lt2>
      <a:accent1>
        <a:srgbClr val="1F447D"/>
      </a:accent1>
      <a:accent2>
        <a:srgbClr val="E8762C"/>
      </a:accent2>
      <a:accent3>
        <a:srgbClr val="7099A6"/>
      </a:accent3>
      <a:accent4>
        <a:srgbClr val="59879B"/>
      </a:accent4>
      <a:accent5>
        <a:srgbClr val="4C4C4C"/>
      </a:accent5>
      <a:accent6>
        <a:srgbClr val="C72035"/>
      </a:accent6>
      <a:hlink>
        <a:srgbClr val="EB912C"/>
      </a:hlink>
      <a:folHlink>
        <a:srgbClr val="969696"/>
      </a:folHlink>
    </a:clrScheme>
    <a:fontScheme name="Tableau Corporate Fonts">
      <a:majorFont>
        <a:latin typeface="BentonSans Book"/>
        <a:ea typeface=""/>
        <a:cs typeface=""/>
      </a:majorFont>
      <a:minorFont>
        <a:latin typeface="Merriweather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PT_Corporate_Template_BentonSans_16.9">
  <a:themeElements>
    <a:clrScheme name="Custom 8">
      <a:dk1>
        <a:srgbClr val="666666"/>
      </a:dk1>
      <a:lt1>
        <a:sysClr val="window" lastClr="FFFFFF"/>
      </a:lt1>
      <a:dk2>
        <a:srgbClr val="5B6591"/>
      </a:dk2>
      <a:lt2>
        <a:srgbClr val="FFFFFF"/>
      </a:lt2>
      <a:accent1>
        <a:srgbClr val="1F447D"/>
      </a:accent1>
      <a:accent2>
        <a:srgbClr val="E8762C"/>
      </a:accent2>
      <a:accent3>
        <a:srgbClr val="7099A6"/>
      </a:accent3>
      <a:accent4>
        <a:srgbClr val="59879B"/>
      </a:accent4>
      <a:accent5>
        <a:srgbClr val="4C4C4C"/>
      </a:accent5>
      <a:accent6>
        <a:srgbClr val="C72035"/>
      </a:accent6>
      <a:hlink>
        <a:srgbClr val="EB912C"/>
      </a:hlink>
      <a:folHlink>
        <a:srgbClr val="969696"/>
      </a:folHlink>
    </a:clrScheme>
    <a:fontScheme name="Tableau Corporate Fonts">
      <a:majorFont>
        <a:latin typeface="BentonSans Book"/>
        <a:ea typeface=""/>
        <a:cs typeface=""/>
      </a:majorFont>
      <a:minorFont>
        <a:latin typeface="Merriweather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8100</TotalTime>
  <Words>572</Words>
  <Application>Microsoft Office PowerPoint</Application>
  <PresentationFormat>On-screen Show (4:3)</PresentationFormat>
  <Paragraphs>212</Paragraphs>
  <Slides>140</Slides>
  <Notes>97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140</vt:i4>
      </vt:variant>
    </vt:vector>
  </HeadingPairs>
  <TitlesOfParts>
    <vt:vector size="163" baseType="lpstr">
      <vt:lpstr>Malgun Gothic</vt:lpstr>
      <vt:lpstr>MS PGothic</vt:lpstr>
      <vt:lpstr>MS PGothic</vt:lpstr>
      <vt:lpstr>Arial</vt:lpstr>
      <vt:lpstr>BentonSans Book</vt:lpstr>
      <vt:lpstr>Calibri</vt:lpstr>
      <vt:lpstr>Calibri Light</vt:lpstr>
      <vt:lpstr>Franklin Gothic Book</vt:lpstr>
      <vt:lpstr>Gill Sans MT</vt:lpstr>
      <vt:lpstr>Lucida Sans Unicode</vt:lpstr>
      <vt:lpstr>Merriweather Light</vt:lpstr>
      <vt:lpstr>Perpetua</vt:lpstr>
      <vt:lpstr>Tahoma</vt:lpstr>
      <vt:lpstr>Times New Roman</vt:lpstr>
      <vt:lpstr>Verdana</vt:lpstr>
      <vt:lpstr>Wingdings 2</vt:lpstr>
      <vt:lpstr>Office Theme</vt:lpstr>
      <vt:lpstr>2_Lecture</vt:lpstr>
      <vt:lpstr>3_Lecture</vt:lpstr>
      <vt:lpstr>PPT_Corporate_Template_BentonSans_16.9</vt:lpstr>
      <vt:lpstr>1_Office Theme</vt:lpstr>
      <vt:lpstr>Equity</vt:lpstr>
      <vt:lpstr>1_PPT_Corporate_Template_BentonSans_16.9</vt:lpstr>
      <vt:lpstr>PowerPoint Presentation</vt:lpstr>
      <vt:lpstr>PowerPoint Presentation</vt:lpstr>
      <vt:lpstr>PowerPoint Presentation</vt:lpstr>
      <vt:lpstr>Limits of Cognition</vt:lpstr>
      <vt:lpstr>PowerPoint Presentation</vt:lpstr>
      <vt:lpstr>PowerPoint Presentation</vt:lpstr>
      <vt:lpstr>PowerPoint Presentation</vt:lpstr>
      <vt:lpstr>PowerPoint Presentation</vt:lpstr>
      <vt:lpstr>Why visualize?</vt:lpstr>
      <vt:lpstr>Effective Visualizations</vt:lpstr>
      <vt:lpstr>PowerPoint Presentation</vt:lpstr>
      <vt:lpstr>PowerPoint Presentation</vt:lpstr>
      <vt:lpstr>PowerPoint Presentation</vt:lpstr>
      <vt:lpstr>PowerPoint Presentation</vt:lpstr>
      <vt:lpstr>Effective Visualization – Graphical Integrity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Visualizations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Visualizations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Visualizations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Color</vt:lpstr>
      <vt:lpstr>Effective Visualizations</vt:lpstr>
      <vt:lpstr>PowerPoint Presentation</vt:lpstr>
      <vt:lpstr>Data Dashboard Class Project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Qualtrics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Trevor Florence</dc:creator>
  <cp:lastModifiedBy>Rege, Manjeet</cp:lastModifiedBy>
  <cp:revision>360</cp:revision>
  <cp:lastPrinted>2014-08-06T18:34:28Z</cp:lastPrinted>
  <dcterms:created xsi:type="dcterms:W3CDTF">2007-01-11T16:51:25Z</dcterms:created>
  <dcterms:modified xsi:type="dcterms:W3CDTF">2018-07-18T00:27:14Z</dcterms:modified>
</cp:coreProperties>
</file>